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 id="214748366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y="5143500" cx="9144000"/>
  <p:notesSz cx="6858000" cy="9144000"/>
  <p:embeddedFontLst>
    <p:embeddedFont>
      <p:font typeface="Roboto"/>
      <p:regular r:id="rId27"/>
      <p:bold r:id="rId28"/>
      <p:italic r:id="rId29"/>
      <p:boldItalic r:id="rId30"/>
    </p:embeddedFont>
    <p:embeddedFont>
      <p:font typeface="Playfair Display"/>
      <p:regular r:id="rId31"/>
      <p:bold r:id="rId32"/>
      <p:italic r:id="rId33"/>
      <p:boldItalic r:id="rId34"/>
    </p:embeddedFont>
    <p:embeddedFont>
      <p:font typeface="Montserrat"/>
      <p:regular r:id="rId35"/>
      <p:bold r:id="rId36"/>
      <p:italic r:id="rId37"/>
      <p:boldItalic r:id="rId38"/>
    </p:embeddedFont>
    <p:embeddedFont>
      <p:font typeface="Oswald"/>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073EDB-8A82-497F-8B06-9A0536B1A0E9}">
  <a:tblStyle styleId="{73073EDB-8A82-497F-8B06-9A0536B1A0E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PlayfairDisplay-regular.fntdata"/><Relationship Id="rId30" Type="http://schemas.openxmlformats.org/officeDocument/2006/relationships/font" Target="fonts/Roboto-boldItalic.fntdata"/><Relationship Id="rId11" Type="http://schemas.openxmlformats.org/officeDocument/2006/relationships/slide" Target="slides/slide4.xml"/><Relationship Id="rId33" Type="http://schemas.openxmlformats.org/officeDocument/2006/relationships/font" Target="fonts/PlayfairDisplay-italic.fntdata"/><Relationship Id="rId10" Type="http://schemas.openxmlformats.org/officeDocument/2006/relationships/slide" Target="slides/slide3.xml"/><Relationship Id="rId32" Type="http://schemas.openxmlformats.org/officeDocument/2006/relationships/font" Target="fonts/PlayfairDisplay-bold.fntdata"/><Relationship Id="rId13" Type="http://schemas.openxmlformats.org/officeDocument/2006/relationships/slide" Target="slides/slide6.xml"/><Relationship Id="rId35" Type="http://schemas.openxmlformats.org/officeDocument/2006/relationships/font" Target="fonts/Montserrat-regular.fntdata"/><Relationship Id="rId12" Type="http://schemas.openxmlformats.org/officeDocument/2006/relationships/slide" Target="slides/slide5.xml"/><Relationship Id="rId34" Type="http://schemas.openxmlformats.org/officeDocument/2006/relationships/font" Target="fonts/PlayfairDisplay-boldItalic.fntdata"/><Relationship Id="rId15" Type="http://schemas.openxmlformats.org/officeDocument/2006/relationships/slide" Target="slides/slide8.xml"/><Relationship Id="rId37" Type="http://schemas.openxmlformats.org/officeDocument/2006/relationships/font" Target="fonts/Montserrat-italic.fntdata"/><Relationship Id="rId14" Type="http://schemas.openxmlformats.org/officeDocument/2006/relationships/slide" Target="slides/slide7.xml"/><Relationship Id="rId36" Type="http://schemas.openxmlformats.org/officeDocument/2006/relationships/font" Target="fonts/Montserrat-bold.fntdata"/><Relationship Id="rId17" Type="http://schemas.openxmlformats.org/officeDocument/2006/relationships/slide" Target="slides/slide10.xml"/><Relationship Id="rId39" Type="http://schemas.openxmlformats.org/officeDocument/2006/relationships/font" Target="fonts/Oswald-regular.fntdata"/><Relationship Id="rId16" Type="http://schemas.openxmlformats.org/officeDocument/2006/relationships/slide" Target="slides/slide9.xml"/><Relationship Id="rId38" Type="http://schemas.openxmlformats.org/officeDocument/2006/relationships/font" Target="fonts/Montserrat-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54ec563d7a_2_44: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g254ec563d7a_2_44: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54ec563d7a_0_96: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254ec563d7a_0_96: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54ec563d7a_0_131: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254ec563d7a_0_131: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54ec563d7a_0_112: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lnSpc>
                <a:spcPct val="175000"/>
              </a:lnSpc>
              <a:spcBef>
                <a:spcPts val="0"/>
              </a:spcBef>
              <a:spcAft>
                <a:spcPts val="0"/>
              </a:spcAft>
              <a:buClr>
                <a:schemeClr val="dk1"/>
              </a:buClr>
              <a:buSzPts val="1100"/>
              <a:buFont typeface="Arial"/>
              <a:buNone/>
            </a:pPr>
            <a:r>
              <a:rPr lang="es">
                <a:solidFill>
                  <a:schemeClr val="dk1"/>
                </a:solidFill>
                <a:latin typeface="Roboto"/>
                <a:ea typeface="Roboto"/>
                <a:cs typeface="Roboto"/>
                <a:sym typeface="Roboto"/>
              </a:rPr>
              <a:t>GAN: Consiste en dos componentes principales:</a:t>
            </a:r>
            <a:r>
              <a:rPr b="1" lang="es">
                <a:solidFill>
                  <a:schemeClr val="dk1"/>
                </a:solidFill>
                <a:latin typeface="Roboto"/>
                <a:ea typeface="Roboto"/>
                <a:cs typeface="Roboto"/>
                <a:sym typeface="Roboto"/>
              </a:rPr>
              <a:t> el generador y el discriminador, que se entrenan en una competencia adversarial. </a:t>
            </a:r>
            <a:br>
              <a:rPr b="1" lang="es">
                <a:solidFill>
                  <a:schemeClr val="dk1"/>
                </a:solidFill>
                <a:latin typeface="Roboto"/>
                <a:ea typeface="Roboto"/>
                <a:cs typeface="Roboto"/>
                <a:sym typeface="Roboto"/>
              </a:rPr>
            </a:br>
            <a:r>
              <a:rPr lang="es">
                <a:solidFill>
                  <a:schemeClr val="dk1"/>
                </a:solidFill>
                <a:latin typeface="Roboto"/>
                <a:ea typeface="Roboto"/>
                <a:cs typeface="Roboto"/>
                <a:sym typeface="Roboto"/>
              </a:rPr>
              <a:t>El </a:t>
            </a:r>
            <a:r>
              <a:rPr b="1" lang="es">
                <a:solidFill>
                  <a:schemeClr val="dk1"/>
                </a:solidFill>
                <a:latin typeface="Roboto"/>
                <a:ea typeface="Roboto"/>
                <a:cs typeface="Roboto"/>
                <a:sym typeface="Roboto"/>
              </a:rPr>
              <a:t>generador toma una entrada aleatoria, a menudo llamada "ruido",</a:t>
            </a:r>
            <a:r>
              <a:rPr lang="es">
                <a:solidFill>
                  <a:schemeClr val="dk1"/>
                </a:solidFill>
                <a:latin typeface="Roboto"/>
                <a:ea typeface="Roboto"/>
                <a:cs typeface="Roboto"/>
                <a:sym typeface="Roboto"/>
              </a:rPr>
              <a:t> </a:t>
            </a:r>
            <a:r>
              <a:rPr b="1" lang="es">
                <a:solidFill>
                  <a:schemeClr val="dk1"/>
                </a:solidFill>
                <a:latin typeface="Roboto"/>
                <a:ea typeface="Roboto"/>
                <a:cs typeface="Roboto"/>
                <a:sym typeface="Roboto"/>
              </a:rPr>
              <a:t>y trata de generar muestras de datos que se asemejen a los ejemplos reales del conjunto de datos de entrenamiento</a:t>
            </a:r>
            <a:r>
              <a:rPr lang="es">
                <a:solidFill>
                  <a:schemeClr val="dk1"/>
                </a:solidFill>
                <a:latin typeface="Roboto"/>
                <a:ea typeface="Roboto"/>
                <a:cs typeface="Roboto"/>
                <a:sym typeface="Roboto"/>
              </a:rPr>
              <a:t>. Por otro lado, el discriminador recibe tanto muestras generadas por el generador como muestras reales del conjunto de datos. </a:t>
            </a:r>
            <a:r>
              <a:rPr b="1" lang="es">
                <a:solidFill>
                  <a:schemeClr val="dk1"/>
                </a:solidFill>
                <a:latin typeface="Roboto"/>
                <a:ea typeface="Roboto"/>
                <a:cs typeface="Roboto"/>
                <a:sym typeface="Roboto"/>
              </a:rPr>
              <a:t>Su objetivo es distinguir entre las muestras generadas y las reales.</a:t>
            </a:r>
            <a:endParaRPr b="1">
              <a:solidFill>
                <a:schemeClr val="dk1"/>
              </a:solidFill>
              <a:latin typeface="Roboto"/>
              <a:ea typeface="Roboto"/>
              <a:cs typeface="Roboto"/>
              <a:sym typeface="Roboto"/>
            </a:endParaRPr>
          </a:p>
          <a:p>
            <a:pPr indent="0" lvl="0" marL="0" rtl="0" algn="l">
              <a:lnSpc>
                <a:spcPct val="175000"/>
              </a:lnSpc>
              <a:spcBef>
                <a:spcPts val="1500"/>
              </a:spcBef>
              <a:spcAft>
                <a:spcPts val="0"/>
              </a:spcAft>
              <a:buClr>
                <a:schemeClr val="dk1"/>
              </a:buClr>
              <a:buSzPts val="1100"/>
              <a:buFont typeface="Arial"/>
              <a:buNone/>
            </a:pPr>
            <a:r>
              <a:rPr lang="es">
                <a:solidFill>
                  <a:schemeClr val="dk1"/>
                </a:solidFill>
                <a:latin typeface="Roboto"/>
                <a:ea typeface="Roboto"/>
                <a:cs typeface="Roboto"/>
                <a:sym typeface="Roboto"/>
              </a:rPr>
              <a:t>Durante el entrenamiento, el generador y el discriminador se actualizan en iteraciones sucesivas. </a:t>
            </a:r>
            <a:r>
              <a:rPr b="1" lang="es">
                <a:solidFill>
                  <a:schemeClr val="dk1"/>
                </a:solidFill>
                <a:latin typeface="Roboto"/>
                <a:ea typeface="Roboto"/>
                <a:cs typeface="Roboto"/>
                <a:sym typeface="Roboto"/>
              </a:rPr>
              <a:t>El generador busca mejorar su capacidad para engañar al discriminador, generando muestras más realistas, mientras que el discriminador busca mejorar su capacidad para distinguir entre muestras generadas y reales.</a:t>
            </a:r>
            <a:r>
              <a:rPr lang="es">
                <a:solidFill>
                  <a:schemeClr val="dk1"/>
                </a:solidFill>
                <a:latin typeface="Roboto"/>
                <a:ea typeface="Roboto"/>
                <a:cs typeface="Roboto"/>
                <a:sym typeface="Roboto"/>
              </a:rPr>
              <a:t> Esta competencia adversarial entre el generador y el discriminador conduce a un proceso de aprendizaje en el que el </a:t>
            </a:r>
            <a:r>
              <a:rPr b="1" lang="es">
                <a:solidFill>
                  <a:schemeClr val="dk1"/>
                </a:solidFill>
                <a:latin typeface="Roboto"/>
                <a:ea typeface="Roboto"/>
                <a:cs typeface="Roboto"/>
                <a:sym typeface="Roboto"/>
              </a:rPr>
              <a:t>generador mejora gradualmente su habilidad para generar muestras que son cada vez más difíciles de distinguir de las muestras reales.</a:t>
            </a:r>
            <a:endParaRPr b="1">
              <a:solidFill>
                <a:schemeClr val="dk1"/>
              </a:solidFill>
              <a:latin typeface="Roboto"/>
              <a:ea typeface="Roboto"/>
              <a:cs typeface="Roboto"/>
              <a:sym typeface="Roboto"/>
            </a:endParaRPr>
          </a:p>
          <a:p>
            <a:pPr indent="0" lvl="0" marL="0" rtl="0" algn="l">
              <a:spcBef>
                <a:spcPts val="1500"/>
              </a:spcBef>
              <a:spcAft>
                <a:spcPts val="0"/>
              </a:spcAft>
              <a:buNone/>
            </a:pPr>
            <a:br>
              <a:rPr lang="es"/>
            </a:br>
            <a:r>
              <a:rPr lang="es"/>
              <a:t>Using a large image database we trained a CycleGAN to transform contrast CT images into non-contrast images. We then used the trained CycleGAN to augment our training using these synthetic non-contrast images. We compared the segmentation performance of a U-Net trained on the original dataset compared to a U-Net trained on the combined dataset of original data and synthetic non-contrast images.</a:t>
            </a:r>
            <a:endParaRPr/>
          </a:p>
        </p:txBody>
      </p:sp>
      <p:sp>
        <p:nvSpPr>
          <p:cNvPr id="226" name="Google Shape;226;g254ec563d7a_0_112: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54ec563d7a_0_140: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374151"/>
              </a:buClr>
              <a:buSzPts val="1200"/>
              <a:buFont typeface="Roboto"/>
              <a:buChar char="●"/>
            </a:pPr>
            <a:r>
              <a:rPr lang="es" sz="1200">
                <a:solidFill>
                  <a:srgbClr val="374151"/>
                </a:solidFill>
                <a:highlight>
                  <a:srgbClr val="F7F7F8"/>
                </a:highlight>
                <a:latin typeface="Roboto"/>
                <a:ea typeface="Roboto"/>
                <a:cs typeface="Roboto"/>
                <a:sym typeface="Roboto"/>
              </a:rPr>
              <a:t>Durante el entrenamiento, cada vez que se presenta un lote de datos, se utiliza la función de pérdida ponderada.</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s" sz="1200">
                <a:solidFill>
                  <a:srgbClr val="374151"/>
                </a:solidFill>
                <a:highlight>
                  <a:srgbClr val="F7F7F8"/>
                </a:highlight>
                <a:latin typeface="Roboto"/>
                <a:ea typeface="Roboto"/>
                <a:cs typeface="Roboto"/>
                <a:sym typeface="Roboto"/>
              </a:rPr>
              <a:t>La función de pérdida toma en cuenta los pesos asignados a cada clase al calcular el error.</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s" sz="1200">
                <a:solidFill>
                  <a:srgbClr val="374151"/>
                </a:solidFill>
                <a:highlight>
                  <a:srgbClr val="F7F7F8"/>
                </a:highlight>
                <a:latin typeface="Roboto"/>
                <a:ea typeface="Roboto"/>
                <a:cs typeface="Roboto"/>
                <a:sym typeface="Roboto"/>
              </a:rPr>
              <a:t>Esto implica que los errores en las clases minoritarias tienen un impacto mayor en la actualización de los pesos de la red neuronal.</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br>
              <a:rPr lang="es">
                <a:solidFill>
                  <a:schemeClr val="dk1"/>
                </a:solidFill>
                <a:latin typeface="Roboto"/>
                <a:ea typeface="Roboto"/>
                <a:cs typeface="Roboto"/>
                <a:sym typeface="Roboto"/>
              </a:rPr>
            </a:br>
            <a:r>
              <a:rPr lang="es" sz="1200">
                <a:solidFill>
                  <a:srgbClr val="374151"/>
                </a:solidFill>
                <a:highlight>
                  <a:srgbClr val="F7F7F8"/>
                </a:highlight>
                <a:latin typeface="Roboto"/>
                <a:ea typeface="Roboto"/>
                <a:cs typeface="Roboto"/>
                <a:sym typeface="Roboto"/>
              </a:rPr>
              <a:t>Los errores en las clases minoritarias, que tienen un peso mayor, influyen más en el cálculo de los gradientes y, por lo tanto, en la actualización de los pesos.</a:t>
            </a:r>
            <a:endParaRPr>
              <a:solidFill>
                <a:schemeClr val="dk1"/>
              </a:solidFill>
              <a:latin typeface="Roboto"/>
              <a:ea typeface="Roboto"/>
              <a:cs typeface="Roboto"/>
              <a:sym typeface="Roboto"/>
            </a:endParaRPr>
          </a:p>
        </p:txBody>
      </p:sp>
      <p:sp>
        <p:nvSpPr>
          <p:cNvPr id="236" name="Google Shape;236;g254ec563d7a_0_140: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54ec563d7a_0_154: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244" name="Google Shape;244;g254ec563d7a_0_154: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54ec563d7a_0_171: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257" name="Google Shape;257;g254ec563d7a_0_171: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54ec563d7a_0_183: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263" name="Google Shape;263;g254ec563d7a_0_183: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54ec563d7a_2_104: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254ec563d7a_2_104: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54ec563d7a_2_109: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254ec563d7a_2_109: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54ec563d7a_2_132: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254ec563d7a_2_132: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54ec563d7a_2_89: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254ec563d7a_2_89: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54ec563d7a_2_94: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254ec563d7a_2_94: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54ec563d7a_0_17: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254ec563d7a_0_17: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54ec563d7a_0_24: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254ec563d7a_0_24: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54ec563d7a_0_41: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254ec563d7a_0_41: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54ec563d7a_2_99:notes"/>
          <p:cNvSpPr txBox="1"/>
          <p:nvPr>
            <p:ph idx="1" type="body"/>
          </p:nvPr>
        </p:nvSpPr>
        <p:spPr>
          <a:xfrm>
            <a:off x="685800" y="4400551"/>
            <a:ext cx="5486400" cy="3600449"/>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254ec563d7a_2_99: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54ec563d7a_0_70: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254ec563d7a_0_70: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54ec563d7a_0_88: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254ec563d7a_0_88: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obj">
  <p:cSld name="OBJECT">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2">
            <a:alphaModFix/>
          </a:blip>
          <a:srcRect b="0" l="0" r="0" t="0"/>
          <a:stretch/>
        </p:blipFill>
        <p:spPr>
          <a:xfrm>
            <a:off x="6693407" y="4495418"/>
            <a:ext cx="2409444" cy="592073"/>
          </a:xfrm>
          <a:prstGeom prst="rect">
            <a:avLst/>
          </a:prstGeom>
          <a:noFill/>
          <a:ln>
            <a:noFill/>
          </a:ln>
        </p:spPr>
      </p:pic>
      <p:sp>
        <p:nvSpPr>
          <p:cNvPr id="62" name="Google Shape;62;p14"/>
          <p:cNvSpPr/>
          <p:nvPr/>
        </p:nvSpPr>
        <p:spPr>
          <a:xfrm>
            <a:off x="4658868" y="4887467"/>
            <a:ext cx="1208246" cy="255746"/>
          </a:xfrm>
          <a:custGeom>
            <a:rect b="b" l="l" r="r" t="t"/>
            <a:pathLst>
              <a:path extrusionOk="0" h="340995" w="1610995">
                <a:moveTo>
                  <a:pt x="1610868" y="0"/>
                </a:moveTo>
                <a:lnTo>
                  <a:pt x="0" y="0"/>
                </a:lnTo>
                <a:lnTo>
                  <a:pt x="0" y="340994"/>
                </a:lnTo>
                <a:lnTo>
                  <a:pt x="1610868" y="340994"/>
                </a:lnTo>
                <a:lnTo>
                  <a:pt x="1610868" y="0"/>
                </a:lnTo>
                <a:close/>
              </a:path>
            </a:pathLst>
          </a:custGeom>
          <a:solidFill>
            <a:srgbClr val="7D7D7D">
              <a:alpha val="5568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63" name="Google Shape;63;p14"/>
          <p:cNvSpPr/>
          <p:nvPr/>
        </p:nvSpPr>
        <p:spPr>
          <a:xfrm>
            <a:off x="0" y="4887467"/>
            <a:ext cx="4658678" cy="255746"/>
          </a:xfrm>
          <a:custGeom>
            <a:rect b="b" l="l" r="r" t="t"/>
            <a:pathLst>
              <a:path extrusionOk="0" h="340995" w="6211570">
                <a:moveTo>
                  <a:pt x="6211443" y="0"/>
                </a:moveTo>
                <a:lnTo>
                  <a:pt x="0" y="0"/>
                </a:lnTo>
                <a:lnTo>
                  <a:pt x="0" y="340994"/>
                </a:lnTo>
                <a:lnTo>
                  <a:pt x="6211443" y="340994"/>
                </a:lnTo>
                <a:lnTo>
                  <a:pt x="6211443" y="0"/>
                </a:lnTo>
                <a:close/>
              </a:path>
            </a:pathLst>
          </a:custGeom>
          <a:solidFill>
            <a:srgbClr val="6324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64" name="Google Shape;64;p14"/>
          <p:cNvSpPr txBox="1"/>
          <p:nvPr>
            <p:ph idx="11" type="ftr"/>
          </p:nvPr>
        </p:nvSpPr>
        <p:spPr>
          <a:xfrm>
            <a:off x="80773" y="4916347"/>
            <a:ext cx="2010251" cy="182742"/>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900">
                <a:solidFill>
                  <a:schemeClr val="lt1"/>
                </a:solidFill>
                <a:latin typeface="Calibri"/>
                <a:ea typeface="Calibri"/>
                <a:cs typeface="Calibri"/>
                <a:sym typeface="Calibri"/>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14"/>
          <p:cNvSpPr txBox="1"/>
          <p:nvPr>
            <p:ph idx="10" type="dt"/>
          </p:nvPr>
        </p:nvSpPr>
        <p:spPr>
          <a:xfrm>
            <a:off x="457200" y="4783456"/>
            <a:ext cx="2103120" cy="20774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4"/>
          <p:cNvSpPr txBox="1"/>
          <p:nvPr>
            <p:ph idx="12" type="sldNum"/>
          </p:nvPr>
        </p:nvSpPr>
        <p:spPr>
          <a:xfrm>
            <a:off x="4822127" y="4942008"/>
            <a:ext cx="192405" cy="271181"/>
          </a:xfrm>
          <a:prstGeom prst="rect">
            <a:avLst/>
          </a:prstGeom>
          <a:noFill/>
          <a:ln>
            <a:noFill/>
          </a:ln>
        </p:spPr>
        <p:txBody>
          <a:bodyPr anchorCtr="0" anchor="t" bIns="0" lIns="0" spcFirstLastPara="1" rIns="0" wrap="square" tIns="0">
            <a:spAutoFit/>
          </a:bodyPr>
          <a:lstStyle>
            <a:lvl1pPr indent="0" lvl="0" marL="25400" marR="0" algn="l">
              <a:lnSpc>
                <a:spcPct val="102500"/>
              </a:lnSpc>
              <a:spcBef>
                <a:spcPts val="0"/>
              </a:spcBef>
              <a:buNone/>
              <a:defRPr b="0" i="0" sz="1100">
                <a:solidFill>
                  <a:schemeClr val="dk1"/>
                </a:solidFill>
                <a:latin typeface="Calibri"/>
                <a:ea typeface="Calibri"/>
                <a:cs typeface="Calibri"/>
                <a:sym typeface="Calibri"/>
              </a:defRPr>
            </a:lvl1pPr>
            <a:lvl2pPr indent="0" lvl="1" marL="25400" marR="0" algn="l">
              <a:lnSpc>
                <a:spcPct val="102500"/>
              </a:lnSpc>
              <a:spcBef>
                <a:spcPts val="0"/>
              </a:spcBef>
              <a:buNone/>
              <a:defRPr b="0" i="0" sz="1100">
                <a:solidFill>
                  <a:schemeClr val="dk1"/>
                </a:solidFill>
                <a:latin typeface="Calibri"/>
                <a:ea typeface="Calibri"/>
                <a:cs typeface="Calibri"/>
                <a:sym typeface="Calibri"/>
              </a:defRPr>
            </a:lvl2pPr>
            <a:lvl3pPr indent="0" lvl="2" marL="25400" marR="0" algn="l">
              <a:lnSpc>
                <a:spcPct val="102500"/>
              </a:lnSpc>
              <a:spcBef>
                <a:spcPts val="0"/>
              </a:spcBef>
              <a:buNone/>
              <a:defRPr b="0" i="0" sz="1100">
                <a:solidFill>
                  <a:schemeClr val="dk1"/>
                </a:solidFill>
                <a:latin typeface="Calibri"/>
                <a:ea typeface="Calibri"/>
                <a:cs typeface="Calibri"/>
                <a:sym typeface="Calibri"/>
              </a:defRPr>
            </a:lvl3pPr>
            <a:lvl4pPr indent="0" lvl="3" marL="25400" marR="0" algn="l">
              <a:lnSpc>
                <a:spcPct val="102500"/>
              </a:lnSpc>
              <a:spcBef>
                <a:spcPts val="0"/>
              </a:spcBef>
              <a:buNone/>
              <a:defRPr b="0" i="0" sz="1100">
                <a:solidFill>
                  <a:schemeClr val="dk1"/>
                </a:solidFill>
                <a:latin typeface="Calibri"/>
                <a:ea typeface="Calibri"/>
                <a:cs typeface="Calibri"/>
                <a:sym typeface="Calibri"/>
              </a:defRPr>
            </a:lvl4pPr>
            <a:lvl5pPr indent="0" lvl="4" marL="25400" marR="0" algn="l">
              <a:lnSpc>
                <a:spcPct val="102500"/>
              </a:lnSpc>
              <a:spcBef>
                <a:spcPts val="0"/>
              </a:spcBef>
              <a:buNone/>
              <a:defRPr b="0" i="0" sz="1100">
                <a:solidFill>
                  <a:schemeClr val="dk1"/>
                </a:solidFill>
                <a:latin typeface="Calibri"/>
                <a:ea typeface="Calibri"/>
                <a:cs typeface="Calibri"/>
                <a:sym typeface="Calibri"/>
              </a:defRPr>
            </a:lvl5pPr>
            <a:lvl6pPr indent="0" lvl="5" marL="25400" marR="0" algn="l">
              <a:lnSpc>
                <a:spcPct val="102500"/>
              </a:lnSpc>
              <a:spcBef>
                <a:spcPts val="0"/>
              </a:spcBef>
              <a:buNone/>
              <a:defRPr b="0" i="0" sz="1100">
                <a:solidFill>
                  <a:schemeClr val="dk1"/>
                </a:solidFill>
                <a:latin typeface="Calibri"/>
                <a:ea typeface="Calibri"/>
                <a:cs typeface="Calibri"/>
                <a:sym typeface="Calibri"/>
              </a:defRPr>
            </a:lvl6pPr>
            <a:lvl7pPr indent="0" lvl="6" marL="25400" marR="0" algn="l">
              <a:lnSpc>
                <a:spcPct val="102500"/>
              </a:lnSpc>
              <a:spcBef>
                <a:spcPts val="0"/>
              </a:spcBef>
              <a:buNone/>
              <a:defRPr b="0" i="0" sz="1100">
                <a:solidFill>
                  <a:schemeClr val="dk1"/>
                </a:solidFill>
                <a:latin typeface="Calibri"/>
                <a:ea typeface="Calibri"/>
                <a:cs typeface="Calibri"/>
                <a:sym typeface="Calibri"/>
              </a:defRPr>
            </a:lvl7pPr>
            <a:lvl8pPr indent="0" lvl="7" marL="25400" marR="0" algn="l">
              <a:lnSpc>
                <a:spcPct val="102500"/>
              </a:lnSpc>
              <a:spcBef>
                <a:spcPts val="0"/>
              </a:spcBef>
              <a:buNone/>
              <a:defRPr b="0" i="0" sz="1100">
                <a:solidFill>
                  <a:schemeClr val="dk1"/>
                </a:solidFill>
                <a:latin typeface="Calibri"/>
                <a:ea typeface="Calibri"/>
                <a:cs typeface="Calibri"/>
                <a:sym typeface="Calibri"/>
              </a:defRPr>
            </a:lvl8pPr>
            <a:lvl9pPr indent="0" lvl="8" marL="25400" marR="0" algn="l">
              <a:lnSpc>
                <a:spcPct val="102500"/>
              </a:lnSpc>
              <a:spcBef>
                <a:spcPts val="0"/>
              </a:spcBef>
              <a:buNone/>
              <a:defRPr b="0" i="0" sz="1100">
                <a:solidFill>
                  <a:schemeClr val="dk1"/>
                </a:solidFill>
                <a:latin typeface="Calibri"/>
                <a:ea typeface="Calibri"/>
                <a:cs typeface="Calibri"/>
                <a:sym typeface="Calibri"/>
              </a:defRPr>
            </a:lvl9pPr>
          </a:lstStyle>
          <a:p>
            <a:pPr indent="0" lvl="0" marL="2540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67" name="Shape 67"/>
        <p:cNvGrpSpPr/>
        <p:nvPr/>
      </p:nvGrpSpPr>
      <p:grpSpPr>
        <a:xfrm>
          <a:off x="0" y="0"/>
          <a:ext cx="0" cy="0"/>
          <a:chOff x="0" y="0"/>
          <a:chExt cx="0" cy="0"/>
        </a:xfrm>
      </p:grpSpPr>
      <p:sp>
        <p:nvSpPr>
          <p:cNvPr id="68" name="Google Shape;68;p15"/>
          <p:cNvSpPr txBox="1"/>
          <p:nvPr>
            <p:ph type="ctrTitle"/>
          </p:nvPr>
        </p:nvSpPr>
        <p:spPr>
          <a:xfrm>
            <a:off x="685800" y="1594486"/>
            <a:ext cx="7772400" cy="20774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 name="Google Shape;69;p15"/>
          <p:cNvSpPr txBox="1"/>
          <p:nvPr>
            <p:ph idx="1" type="subTitle"/>
          </p:nvPr>
        </p:nvSpPr>
        <p:spPr>
          <a:xfrm>
            <a:off x="1371600" y="2880360"/>
            <a:ext cx="6400800" cy="27699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15"/>
          <p:cNvSpPr txBox="1"/>
          <p:nvPr>
            <p:ph idx="11" type="ftr"/>
          </p:nvPr>
        </p:nvSpPr>
        <p:spPr>
          <a:xfrm>
            <a:off x="80773" y="4916347"/>
            <a:ext cx="2010251" cy="182742"/>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900">
                <a:solidFill>
                  <a:schemeClr val="lt1"/>
                </a:solidFill>
                <a:latin typeface="Calibri"/>
                <a:ea typeface="Calibri"/>
                <a:cs typeface="Calibri"/>
                <a:sym typeface="Calibri"/>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5"/>
          <p:cNvSpPr txBox="1"/>
          <p:nvPr>
            <p:ph idx="10" type="dt"/>
          </p:nvPr>
        </p:nvSpPr>
        <p:spPr>
          <a:xfrm>
            <a:off x="457200" y="4783456"/>
            <a:ext cx="2103120" cy="20774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5"/>
          <p:cNvSpPr txBox="1"/>
          <p:nvPr>
            <p:ph idx="12" type="sldNum"/>
          </p:nvPr>
        </p:nvSpPr>
        <p:spPr>
          <a:xfrm>
            <a:off x="4822127" y="4942008"/>
            <a:ext cx="192405" cy="271181"/>
          </a:xfrm>
          <a:prstGeom prst="rect">
            <a:avLst/>
          </a:prstGeom>
          <a:noFill/>
          <a:ln>
            <a:noFill/>
          </a:ln>
        </p:spPr>
        <p:txBody>
          <a:bodyPr anchorCtr="0" anchor="t" bIns="0" lIns="0" spcFirstLastPara="1" rIns="0" wrap="square" tIns="0">
            <a:spAutoFit/>
          </a:bodyPr>
          <a:lstStyle>
            <a:lvl1pPr indent="0" lvl="0" marL="25400" marR="0" algn="l">
              <a:lnSpc>
                <a:spcPct val="102500"/>
              </a:lnSpc>
              <a:spcBef>
                <a:spcPts val="0"/>
              </a:spcBef>
              <a:buNone/>
              <a:defRPr b="0" i="0" sz="1100">
                <a:solidFill>
                  <a:schemeClr val="dk1"/>
                </a:solidFill>
                <a:latin typeface="Calibri"/>
                <a:ea typeface="Calibri"/>
                <a:cs typeface="Calibri"/>
                <a:sym typeface="Calibri"/>
              </a:defRPr>
            </a:lvl1pPr>
            <a:lvl2pPr indent="0" lvl="1" marL="25400" marR="0" algn="l">
              <a:lnSpc>
                <a:spcPct val="102500"/>
              </a:lnSpc>
              <a:spcBef>
                <a:spcPts val="0"/>
              </a:spcBef>
              <a:buNone/>
              <a:defRPr b="0" i="0" sz="1100">
                <a:solidFill>
                  <a:schemeClr val="dk1"/>
                </a:solidFill>
                <a:latin typeface="Calibri"/>
                <a:ea typeface="Calibri"/>
                <a:cs typeface="Calibri"/>
                <a:sym typeface="Calibri"/>
              </a:defRPr>
            </a:lvl2pPr>
            <a:lvl3pPr indent="0" lvl="2" marL="25400" marR="0" algn="l">
              <a:lnSpc>
                <a:spcPct val="102500"/>
              </a:lnSpc>
              <a:spcBef>
                <a:spcPts val="0"/>
              </a:spcBef>
              <a:buNone/>
              <a:defRPr b="0" i="0" sz="1100">
                <a:solidFill>
                  <a:schemeClr val="dk1"/>
                </a:solidFill>
                <a:latin typeface="Calibri"/>
                <a:ea typeface="Calibri"/>
                <a:cs typeface="Calibri"/>
                <a:sym typeface="Calibri"/>
              </a:defRPr>
            </a:lvl3pPr>
            <a:lvl4pPr indent="0" lvl="3" marL="25400" marR="0" algn="l">
              <a:lnSpc>
                <a:spcPct val="102500"/>
              </a:lnSpc>
              <a:spcBef>
                <a:spcPts val="0"/>
              </a:spcBef>
              <a:buNone/>
              <a:defRPr b="0" i="0" sz="1100">
                <a:solidFill>
                  <a:schemeClr val="dk1"/>
                </a:solidFill>
                <a:latin typeface="Calibri"/>
                <a:ea typeface="Calibri"/>
                <a:cs typeface="Calibri"/>
                <a:sym typeface="Calibri"/>
              </a:defRPr>
            </a:lvl4pPr>
            <a:lvl5pPr indent="0" lvl="4" marL="25400" marR="0" algn="l">
              <a:lnSpc>
                <a:spcPct val="102500"/>
              </a:lnSpc>
              <a:spcBef>
                <a:spcPts val="0"/>
              </a:spcBef>
              <a:buNone/>
              <a:defRPr b="0" i="0" sz="1100">
                <a:solidFill>
                  <a:schemeClr val="dk1"/>
                </a:solidFill>
                <a:latin typeface="Calibri"/>
                <a:ea typeface="Calibri"/>
                <a:cs typeface="Calibri"/>
                <a:sym typeface="Calibri"/>
              </a:defRPr>
            </a:lvl5pPr>
            <a:lvl6pPr indent="0" lvl="5" marL="25400" marR="0" algn="l">
              <a:lnSpc>
                <a:spcPct val="102500"/>
              </a:lnSpc>
              <a:spcBef>
                <a:spcPts val="0"/>
              </a:spcBef>
              <a:buNone/>
              <a:defRPr b="0" i="0" sz="1100">
                <a:solidFill>
                  <a:schemeClr val="dk1"/>
                </a:solidFill>
                <a:latin typeface="Calibri"/>
                <a:ea typeface="Calibri"/>
                <a:cs typeface="Calibri"/>
                <a:sym typeface="Calibri"/>
              </a:defRPr>
            </a:lvl6pPr>
            <a:lvl7pPr indent="0" lvl="6" marL="25400" marR="0" algn="l">
              <a:lnSpc>
                <a:spcPct val="102500"/>
              </a:lnSpc>
              <a:spcBef>
                <a:spcPts val="0"/>
              </a:spcBef>
              <a:buNone/>
              <a:defRPr b="0" i="0" sz="1100">
                <a:solidFill>
                  <a:schemeClr val="dk1"/>
                </a:solidFill>
                <a:latin typeface="Calibri"/>
                <a:ea typeface="Calibri"/>
                <a:cs typeface="Calibri"/>
                <a:sym typeface="Calibri"/>
              </a:defRPr>
            </a:lvl7pPr>
            <a:lvl8pPr indent="0" lvl="7" marL="25400" marR="0" algn="l">
              <a:lnSpc>
                <a:spcPct val="102500"/>
              </a:lnSpc>
              <a:spcBef>
                <a:spcPts val="0"/>
              </a:spcBef>
              <a:buNone/>
              <a:defRPr b="0" i="0" sz="1100">
                <a:solidFill>
                  <a:schemeClr val="dk1"/>
                </a:solidFill>
                <a:latin typeface="Calibri"/>
                <a:ea typeface="Calibri"/>
                <a:cs typeface="Calibri"/>
                <a:sym typeface="Calibri"/>
              </a:defRPr>
            </a:lvl8pPr>
            <a:lvl9pPr indent="0" lvl="8" marL="25400" marR="0" algn="l">
              <a:lnSpc>
                <a:spcPct val="102500"/>
              </a:lnSpc>
              <a:spcBef>
                <a:spcPts val="0"/>
              </a:spcBef>
              <a:buNone/>
              <a:defRPr b="0" i="0" sz="1100">
                <a:solidFill>
                  <a:schemeClr val="dk1"/>
                </a:solidFill>
                <a:latin typeface="Calibri"/>
                <a:ea typeface="Calibri"/>
                <a:cs typeface="Calibri"/>
                <a:sym typeface="Calibri"/>
              </a:defRPr>
            </a:lvl9pPr>
          </a:lstStyle>
          <a:p>
            <a:pPr indent="0" lvl="0" marL="2540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spTree>
      <p:nvGrpSpPr>
        <p:cNvPr id="73" name="Shape 73"/>
        <p:cNvGrpSpPr/>
        <p:nvPr/>
      </p:nvGrpSpPr>
      <p:grpSpPr>
        <a:xfrm>
          <a:off x="0" y="0"/>
          <a:ext cx="0" cy="0"/>
          <a:chOff x="0" y="0"/>
          <a:chExt cx="0" cy="0"/>
        </a:xfrm>
      </p:grpSpPr>
      <p:sp>
        <p:nvSpPr>
          <p:cNvPr id="74" name="Google Shape;74;p16"/>
          <p:cNvSpPr txBox="1"/>
          <p:nvPr>
            <p:ph type="title"/>
          </p:nvPr>
        </p:nvSpPr>
        <p:spPr>
          <a:xfrm>
            <a:off x="108661" y="1009366"/>
            <a:ext cx="7430929" cy="20774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4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5" name="Google Shape;75;p16"/>
          <p:cNvSpPr txBox="1"/>
          <p:nvPr>
            <p:ph idx="1" type="body"/>
          </p:nvPr>
        </p:nvSpPr>
        <p:spPr>
          <a:xfrm>
            <a:off x="776191" y="2286097"/>
            <a:ext cx="7591616" cy="276999"/>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1" i="0" sz="1800">
                <a:solidFill>
                  <a:schemeClr val="lt1"/>
                </a:solidFill>
                <a:latin typeface="Trebuchet MS"/>
                <a:ea typeface="Trebuchet MS"/>
                <a:cs typeface="Trebuchet MS"/>
                <a:sym typeface="Trebuchet MS"/>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6" name="Google Shape;76;p16"/>
          <p:cNvSpPr txBox="1"/>
          <p:nvPr>
            <p:ph idx="11" type="ftr"/>
          </p:nvPr>
        </p:nvSpPr>
        <p:spPr>
          <a:xfrm>
            <a:off x="80773" y="4916347"/>
            <a:ext cx="2010251" cy="182742"/>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900">
                <a:solidFill>
                  <a:schemeClr val="lt1"/>
                </a:solidFill>
                <a:latin typeface="Calibri"/>
                <a:ea typeface="Calibri"/>
                <a:cs typeface="Calibri"/>
                <a:sym typeface="Calibri"/>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6"/>
          <p:cNvSpPr txBox="1"/>
          <p:nvPr>
            <p:ph idx="10" type="dt"/>
          </p:nvPr>
        </p:nvSpPr>
        <p:spPr>
          <a:xfrm>
            <a:off x="457200" y="4783456"/>
            <a:ext cx="2103120" cy="20774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6"/>
          <p:cNvSpPr txBox="1"/>
          <p:nvPr>
            <p:ph idx="12" type="sldNum"/>
          </p:nvPr>
        </p:nvSpPr>
        <p:spPr>
          <a:xfrm>
            <a:off x="4822127" y="4942008"/>
            <a:ext cx="192405" cy="271181"/>
          </a:xfrm>
          <a:prstGeom prst="rect">
            <a:avLst/>
          </a:prstGeom>
          <a:noFill/>
          <a:ln>
            <a:noFill/>
          </a:ln>
        </p:spPr>
        <p:txBody>
          <a:bodyPr anchorCtr="0" anchor="t" bIns="0" lIns="0" spcFirstLastPara="1" rIns="0" wrap="square" tIns="0">
            <a:spAutoFit/>
          </a:bodyPr>
          <a:lstStyle>
            <a:lvl1pPr indent="0" lvl="0" marL="25400" marR="0" algn="l">
              <a:lnSpc>
                <a:spcPct val="102500"/>
              </a:lnSpc>
              <a:spcBef>
                <a:spcPts val="0"/>
              </a:spcBef>
              <a:buNone/>
              <a:defRPr b="0" i="0" sz="1100">
                <a:solidFill>
                  <a:schemeClr val="dk1"/>
                </a:solidFill>
                <a:latin typeface="Calibri"/>
                <a:ea typeface="Calibri"/>
                <a:cs typeface="Calibri"/>
                <a:sym typeface="Calibri"/>
              </a:defRPr>
            </a:lvl1pPr>
            <a:lvl2pPr indent="0" lvl="1" marL="25400" marR="0" algn="l">
              <a:lnSpc>
                <a:spcPct val="102500"/>
              </a:lnSpc>
              <a:spcBef>
                <a:spcPts val="0"/>
              </a:spcBef>
              <a:buNone/>
              <a:defRPr b="0" i="0" sz="1100">
                <a:solidFill>
                  <a:schemeClr val="dk1"/>
                </a:solidFill>
                <a:latin typeface="Calibri"/>
                <a:ea typeface="Calibri"/>
                <a:cs typeface="Calibri"/>
                <a:sym typeface="Calibri"/>
              </a:defRPr>
            </a:lvl2pPr>
            <a:lvl3pPr indent="0" lvl="2" marL="25400" marR="0" algn="l">
              <a:lnSpc>
                <a:spcPct val="102500"/>
              </a:lnSpc>
              <a:spcBef>
                <a:spcPts val="0"/>
              </a:spcBef>
              <a:buNone/>
              <a:defRPr b="0" i="0" sz="1100">
                <a:solidFill>
                  <a:schemeClr val="dk1"/>
                </a:solidFill>
                <a:latin typeface="Calibri"/>
                <a:ea typeface="Calibri"/>
                <a:cs typeface="Calibri"/>
                <a:sym typeface="Calibri"/>
              </a:defRPr>
            </a:lvl3pPr>
            <a:lvl4pPr indent="0" lvl="3" marL="25400" marR="0" algn="l">
              <a:lnSpc>
                <a:spcPct val="102500"/>
              </a:lnSpc>
              <a:spcBef>
                <a:spcPts val="0"/>
              </a:spcBef>
              <a:buNone/>
              <a:defRPr b="0" i="0" sz="1100">
                <a:solidFill>
                  <a:schemeClr val="dk1"/>
                </a:solidFill>
                <a:latin typeface="Calibri"/>
                <a:ea typeface="Calibri"/>
                <a:cs typeface="Calibri"/>
                <a:sym typeface="Calibri"/>
              </a:defRPr>
            </a:lvl4pPr>
            <a:lvl5pPr indent="0" lvl="4" marL="25400" marR="0" algn="l">
              <a:lnSpc>
                <a:spcPct val="102500"/>
              </a:lnSpc>
              <a:spcBef>
                <a:spcPts val="0"/>
              </a:spcBef>
              <a:buNone/>
              <a:defRPr b="0" i="0" sz="1100">
                <a:solidFill>
                  <a:schemeClr val="dk1"/>
                </a:solidFill>
                <a:latin typeface="Calibri"/>
                <a:ea typeface="Calibri"/>
                <a:cs typeface="Calibri"/>
                <a:sym typeface="Calibri"/>
              </a:defRPr>
            </a:lvl5pPr>
            <a:lvl6pPr indent="0" lvl="5" marL="25400" marR="0" algn="l">
              <a:lnSpc>
                <a:spcPct val="102500"/>
              </a:lnSpc>
              <a:spcBef>
                <a:spcPts val="0"/>
              </a:spcBef>
              <a:buNone/>
              <a:defRPr b="0" i="0" sz="1100">
                <a:solidFill>
                  <a:schemeClr val="dk1"/>
                </a:solidFill>
                <a:latin typeface="Calibri"/>
                <a:ea typeface="Calibri"/>
                <a:cs typeface="Calibri"/>
                <a:sym typeface="Calibri"/>
              </a:defRPr>
            </a:lvl6pPr>
            <a:lvl7pPr indent="0" lvl="6" marL="25400" marR="0" algn="l">
              <a:lnSpc>
                <a:spcPct val="102500"/>
              </a:lnSpc>
              <a:spcBef>
                <a:spcPts val="0"/>
              </a:spcBef>
              <a:buNone/>
              <a:defRPr b="0" i="0" sz="1100">
                <a:solidFill>
                  <a:schemeClr val="dk1"/>
                </a:solidFill>
                <a:latin typeface="Calibri"/>
                <a:ea typeface="Calibri"/>
                <a:cs typeface="Calibri"/>
                <a:sym typeface="Calibri"/>
              </a:defRPr>
            </a:lvl7pPr>
            <a:lvl8pPr indent="0" lvl="7" marL="25400" marR="0" algn="l">
              <a:lnSpc>
                <a:spcPct val="102500"/>
              </a:lnSpc>
              <a:spcBef>
                <a:spcPts val="0"/>
              </a:spcBef>
              <a:buNone/>
              <a:defRPr b="0" i="0" sz="1100">
                <a:solidFill>
                  <a:schemeClr val="dk1"/>
                </a:solidFill>
                <a:latin typeface="Calibri"/>
                <a:ea typeface="Calibri"/>
                <a:cs typeface="Calibri"/>
                <a:sym typeface="Calibri"/>
              </a:defRPr>
            </a:lvl8pPr>
            <a:lvl9pPr indent="0" lvl="8" marL="25400" marR="0" algn="l">
              <a:lnSpc>
                <a:spcPct val="102500"/>
              </a:lnSpc>
              <a:spcBef>
                <a:spcPts val="0"/>
              </a:spcBef>
              <a:buNone/>
              <a:defRPr b="0" i="0" sz="1100">
                <a:solidFill>
                  <a:schemeClr val="dk1"/>
                </a:solidFill>
                <a:latin typeface="Calibri"/>
                <a:ea typeface="Calibri"/>
                <a:cs typeface="Calibri"/>
                <a:sym typeface="Calibri"/>
              </a:defRPr>
            </a:lvl9pPr>
          </a:lstStyle>
          <a:p>
            <a:pPr indent="0" lvl="0" marL="2540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spTree>
      <p:nvGrpSpPr>
        <p:cNvPr id="79" name="Shape 79"/>
        <p:cNvGrpSpPr/>
        <p:nvPr/>
      </p:nvGrpSpPr>
      <p:grpSpPr>
        <a:xfrm>
          <a:off x="0" y="0"/>
          <a:ext cx="0" cy="0"/>
          <a:chOff x="0" y="0"/>
          <a:chExt cx="0" cy="0"/>
        </a:xfrm>
      </p:grpSpPr>
      <p:pic>
        <p:nvPicPr>
          <p:cNvPr id="80" name="Google Shape;80;p17"/>
          <p:cNvPicPr preferRelativeResize="0"/>
          <p:nvPr/>
        </p:nvPicPr>
        <p:blipFill rotWithShape="1">
          <a:blip r:embed="rId2">
            <a:alphaModFix/>
          </a:blip>
          <a:srcRect b="0" l="0" r="0" t="0"/>
          <a:stretch/>
        </p:blipFill>
        <p:spPr>
          <a:xfrm>
            <a:off x="6693407" y="4495418"/>
            <a:ext cx="2409444" cy="592073"/>
          </a:xfrm>
          <a:prstGeom prst="rect">
            <a:avLst/>
          </a:prstGeom>
          <a:noFill/>
          <a:ln>
            <a:noFill/>
          </a:ln>
        </p:spPr>
      </p:pic>
      <p:sp>
        <p:nvSpPr>
          <p:cNvPr id="81" name="Google Shape;81;p17"/>
          <p:cNvSpPr/>
          <p:nvPr/>
        </p:nvSpPr>
        <p:spPr>
          <a:xfrm>
            <a:off x="4658868" y="4887467"/>
            <a:ext cx="1208246" cy="255746"/>
          </a:xfrm>
          <a:custGeom>
            <a:rect b="b" l="l" r="r" t="t"/>
            <a:pathLst>
              <a:path extrusionOk="0" h="340995" w="1610995">
                <a:moveTo>
                  <a:pt x="1610868" y="0"/>
                </a:moveTo>
                <a:lnTo>
                  <a:pt x="0" y="0"/>
                </a:lnTo>
                <a:lnTo>
                  <a:pt x="0" y="340994"/>
                </a:lnTo>
                <a:lnTo>
                  <a:pt x="1610868" y="340994"/>
                </a:lnTo>
                <a:lnTo>
                  <a:pt x="1610868" y="0"/>
                </a:lnTo>
                <a:close/>
              </a:path>
            </a:pathLst>
          </a:custGeom>
          <a:solidFill>
            <a:srgbClr val="7D7D7D">
              <a:alpha val="5568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82" name="Google Shape;82;p17"/>
          <p:cNvSpPr/>
          <p:nvPr/>
        </p:nvSpPr>
        <p:spPr>
          <a:xfrm>
            <a:off x="0" y="4887467"/>
            <a:ext cx="4658678" cy="255746"/>
          </a:xfrm>
          <a:custGeom>
            <a:rect b="b" l="l" r="r" t="t"/>
            <a:pathLst>
              <a:path extrusionOk="0" h="340995" w="6211570">
                <a:moveTo>
                  <a:pt x="6211443" y="0"/>
                </a:moveTo>
                <a:lnTo>
                  <a:pt x="0" y="0"/>
                </a:lnTo>
                <a:lnTo>
                  <a:pt x="0" y="340994"/>
                </a:lnTo>
                <a:lnTo>
                  <a:pt x="6211443" y="340994"/>
                </a:lnTo>
                <a:lnTo>
                  <a:pt x="6211443" y="0"/>
                </a:lnTo>
                <a:close/>
              </a:path>
            </a:pathLst>
          </a:custGeom>
          <a:solidFill>
            <a:srgbClr val="6324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83" name="Google Shape;83;p17"/>
          <p:cNvSpPr txBox="1"/>
          <p:nvPr>
            <p:ph type="title"/>
          </p:nvPr>
        </p:nvSpPr>
        <p:spPr>
          <a:xfrm>
            <a:off x="108661" y="1009366"/>
            <a:ext cx="7430929" cy="20774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4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 name="Google Shape;84;p17"/>
          <p:cNvSpPr txBox="1"/>
          <p:nvPr>
            <p:ph idx="11" type="ftr"/>
          </p:nvPr>
        </p:nvSpPr>
        <p:spPr>
          <a:xfrm>
            <a:off x="80773" y="4916347"/>
            <a:ext cx="2010251" cy="182742"/>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900">
                <a:solidFill>
                  <a:schemeClr val="lt1"/>
                </a:solidFill>
                <a:latin typeface="Calibri"/>
                <a:ea typeface="Calibri"/>
                <a:cs typeface="Calibri"/>
                <a:sym typeface="Calibri"/>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7"/>
          <p:cNvSpPr txBox="1"/>
          <p:nvPr>
            <p:ph idx="10" type="dt"/>
          </p:nvPr>
        </p:nvSpPr>
        <p:spPr>
          <a:xfrm>
            <a:off x="457200" y="4783456"/>
            <a:ext cx="2103120" cy="20774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7"/>
          <p:cNvSpPr txBox="1"/>
          <p:nvPr>
            <p:ph idx="12" type="sldNum"/>
          </p:nvPr>
        </p:nvSpPr>
        <p:spPr>
          <a:xfrm>
            <a:off x="4822127" y="4942008"/>
            <a:ext cx="192405" cy="271181"/>
          </a:xfrm>
          <a:prstGeom prst="rect">
            <a:avLst/>
          </a:prstGeom>
          <a:noFill/>
          <a:ln>
            <a:noFill/>
          </a:ln>
        </p:spPr>
        <p:txBody>
          <a:bodyPr anchorCtr="0" anchor="t" bIns="0" lIns="0" spcFirstLastPara="1" rIns="0" wrap="square" tIns="0">
            <a:spAutoFit/>
          </a:bodyPr>
          <a:lstStyle>
            <a:lvl1pPr indent="0" lvl="0" marL="25400" marR="0" algn="l">
              <a:lnSpc>
                <a:spcPct val="102500"/>
              </a:lnSpc>
              <a:spcBef>
                <a:spcPts val="0"/>
              </a:spcBef>
              <a:buNone/>
              <a:defRPr b="0" i="0" sz="1100">
                <a:solidFill>
                  <a:schemeClr val="dk1"/>
                </a:solidFill>
                <a:latin typeface="Calibri"/>
                <a:ea typeface="Calibri"/>
                <a:cs typeface="Calibri"/>
                <a:sym typeface="Calibri"/>
              </a:defRPr>
            </a:lvl1pPr>
            <a:lvl2pPr indent="0" lvl="1" marL="25400" marR="0" algn="l">
              <a:lnSpc>
                <a:spcPct val="102500"/>
              </a:lnSpc>
              <a:spcBef>
                <a:spcPts val="0"/>
              </a:spcBef>
              <a:buNone/>
              <a:defRPr b="0" i="0" sz="1100">
                <a:solidFill>
                  <a:schemeClr val="dk1"/>
                </a:solidFill>
                <a:latin typeface="Calibri"/>
                <a:ea typeface="Calibri"/>
                <a:cs typeface="Calibri"/>
                <a:sym typeface="Calibri"/>
              </a:defRPr>
            </a:lvl2pPr>
            <a:lvl3pPr indent="0" lvl="2" marL="25400" marR="0" algn="l">
              <a:lnSpc>
                <a:spcPct val="102500"/>
              </a:lnSpc>
              <a:spcBef>
                <a:spcPts val="0"/>
              </a:spcBef>
              <a:buNone/>
              <a:defRPr b="0" i="0" sz="1100">
                <a:solidFill>
                  <a:schemeClr val="dk1"/>
                </a:solidFill>
                <a:latin typeface="Calibri"/>
                <a:ea typeface="Calibri"/>
                <a:cs typeface="Calibri"/>
                <a:sym typeface="Calibri"/>
              </a:defRPr>
            </a:lvl3pPr>
            <a:lvl4pPr indent="0" lvl="3" marL="25400" marR="0" algn="l">
              <a:lnSpc>
                <a:spcPct val="102500"/>
              </a:lnSpc>
              <a:spcBef>
                <a:spcPts val="0"/>
              </a:spcBef>
              <a:buNone/>
              <a:defRPr b="0" i="0" sz="1100">
                <a:solidFill>
                  <a:schemeClr val="dk1"/>
                </a:solidFill>
                <a:latin typeface="Calibri"/>
                <a:ea typeface="Calibri"/>
                <a:cs typeface="Calibri"/>
                <a:sym typeface="Calibri"/>
              </a:defRPr>
            </a:lvl4pPr>
            <a:lvl5pPr indent="0" lvl="4" marL="25400" marR="0" algn="l">
              <a:lnSpc>
                <a:spcPct val="102500"/>
              </a:lnSpc>
              <a:spcBef>
                <a:spcPts val="0"/>
              </a:spcBef>
              <a:buNone/>
              <a:defRPr b="0" i="0" sz="1100">
                <a:solidFill>
                  <a:schemeClr val="dk1"/>
                </a:solidFill>
                <a:latin typeface="Calibri"/>
                <a:ea typeface="Calibri"/>
                <a:cs typeface="Calibri"/>
                <a:sym typeface="Calibri"/>
              </a:defRPr>
            </a:lvl5pPr>
            <a:lvl6pPr indent="0" lvl="5" marL="25400" marR="0" algn="l">
              <a:lnSpc>
                <a:spcPct val="102500"/>
              </a:lnSpc>
              <a:spcBef>
                <a:spcPts val="0"/>
              </a:spcBef>
              <a:buNone/>
              <a:defRPr b="0" i="0" sz="1100">
                <a:solidFill>
                  <a:schemeClr val="dk1"/>
                </a:solidFill>
                <a:latin typeface="Calibri"/>
                <a:ea typeface="Calibri"/>
                <a:cs typeface="Calibri"/>
                <a:sym typeface="Calibri"/>
              </a:defRPr>
            </a:lvl6pPr>
            <a:lvl7pPr indent="0" lvl="6" marL="25400" marR="0" algn="l">
              <a:lnSpc>
                <a:spcPct val="102500"/>
              </a:lnSpc>
              <a:spcBef>
                <a:spcPts val="0"/>
              </a:spcBef>
              <a:buNone/>
              <a:defRPr b="0" i="0" sz="1100">
                <a:solidFill>
                  <a:schemeClr val="dk1"/>
                </a:solidFill>
                <a:latin typeface="Calibri"/>
                <a:ea typeface="Calibri"/>
                <a:cs typeface="Calibri"/>
                <a:sym typeface="Calibri"/>
              </a:defRPr>
            </a:lvl7pPr>
            <a:lvl8pPr indent="0" lvl="7" marL="25400" marR="0" algn="l">
              <a:lnSpc>
                <a:spcPct val="102500"/>
              </a:lnSpc>
              <a:spcBef>
                <a:spcPts val="0"/>
              </a:spcBef>
              <a:buNone/>
              <a:defRPr b="0" i="0" sz="1100">
                <a:solidFill>
                  <a:schemeClr val="dk1"/>
                </a:solidFill>
                <a:latin typeface="Calibri"/>
                <a:ea typeface="Calibri"/>
                <a:cs typeface="Calibri"/>
                <a:sym typeface="Calibri"/>
              </a:defRPr>
            </a:lvl8pPr>
            <a:lvl9pPr indent="0" lvl="8" marL="25400" marR="0" algn="l">
              <a:lnSpc>
                <a:spcPct val="102500"/>
              </a:lnSpc>
              <a:spcBef>
                <a:spcPts val="0"/>
              </a:spcBef>
              <a:buNone/>
              <a:defRPr b="0" i="0" sz="1100">
                <a:solidFill>
                  <a:schemeClr val="dk1"/>
                </a:solidFill>
                <a:latin typeface="Calibri"/>
                <a:ea typeface="Calibri"/>
                <a:cs typeface="Calibri"/>
                <a:sym typeface="Calibri"/>
              </a:defRPr>
            </a:lvl9pPr>
          </a:lstStyle>
          <a:p>
            <a:pPr indent="0" lvl="0" marL="2540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spTree>
      <p:nvGrpSpPr>
        <p:cNvPr id="87" name="Shape 87"/>
        <p:cNvGrpSpPr/>
        <p:nvPr/>
      </p:nvGrpSpPr>
      <p:grpSpPr>
        <a:xfrm>
          <a:off x="0" y="0"/>
          <a:ext cx="0" cy="0"/>
          <a:chOff x="0" y="0"/>
          <a:chExt cx="0" cy="0"/>
        </a:xfrm>
      </p:grpSpPr>
      <p:sp>
        <p:nvSpPr>
          <p:cNvPr id="88" name="Google Shape;88;p18"/>
          <p:cNvSpPr txBox="1"/>
          <p:nvPr>
            <p:ph type="title"/>
          </p:nvPr>
        </p:nvSpPr>
        <p:spPr>
          <a:xfrm>
            <a:off x="108661" y="1009366"/>
            <a:ext cx="7430929" cy="20774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14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 name="Google Shape;89;p18"/>
          <p:cNvSpPr txBox="1"/>
          <p:nvPr>
            <p:ph idx="1" type="body"/>
          </p:nvPr>
        </p:nvSpPr>
        <p:spPr>
          <a:xfrm>
            <a:off x="457200" y="1183005"/>
            <a:ext cx="3977640" cy="276999"/>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0" name="Google Shape;90;p18"/>
          <p:cNvSpPr txBox="1"/>
          <p:nvPr>
            <p:ph idx="2" type="body"/>
          </p:nvPr>
        </p:nvSpPr>
        <p:spPr>
          <a:xfrm>
            <a:off x="4709160" y="1183005"/>
            <a:ext cx="3977640" cy="276999"/>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1" name="Google Shape;91;p18"/>
          <p:cNvSpPr txBox="1"/>
          <p:nvPr>
            <p:ph idx="11" type="ftr"/>
          </p:nvPr>
        </p:nvSpPr>
        <p:spPr>
          <a:xfrm>
            <a:off x="80773" y="4916347"/>
            <a:ext cx="2010251" cy="182742"/>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900">
                <a:solidFill>
                  <a:schemeClr val="lt1"/>
                </a:solidFill>
                <a:latin typeface="Calibri"/>
                <a:ea typeface="Calibri"/>
                <a:cs typeface="Calibri"/>
                <a:sym typeface="Calibri"/>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8"/>
          <p:cNvSpPr txBox="1"/>
          <p:nvPr>
            <p:ph idx="10" type="dt"/>
          </p:nvPr>
        </p:nvSpPr>
        <p:spPr>
          <a:xfrm>
            <a:off x="457200" y="4783456"/>
            <a:ext cx="2103120" cy="20774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8"/>
          <p:cNvSpPr txBox="1"/>
          <p:nvPr>
            <p:ph idx="12" type="sldNum"/>
          </p:nvPr>
        </p:nvSpPr>
        <p:spPr>
          <a:xfrm>
            <a:off x="4822127" y="4942008"/>
            <a:ext cx="192405" cy="271181"/>
          </a:xfrm>
          <a:prstGeom prst="rect">
            <a:avLst/>
          </a:prstGeom>
          <a:noFill/>
          <a:ln>
            <a:noFill/>
          </a:ln>
        </p:spPr>
        <p:txBody>
          <a:bodyPr anchorCtr="0" anchor="t" bIns="0" lIns="0" spcFirstLastPara="1" rIns="0" wrap="square" tIns="0">
            <a:spAutoFit/>
          </a:bodyPr>
          <a:lstStyle>
            <a:lvl1pPr indent="0" lvl="0" marL="25400" marR="0" algn="l">
              <a:lnSpc>
                <a:spcPct val="102500"/>
              </a:lnSpc>
              <a:spcBef>
                <a:spcPts val="0"/>
              </a:spcBef>
              <a:buNone/>
              <a:defRPr b="0" i="0" sz="1100">
                <a:solidFill>
                  <a:schemeClr val="dk1"/>
                </a:solidFill>
                <a:latin typeface="Calibri"/>
                <a:ea typeface="Calibri"/>
                <a:cs typeface="Calibri"/>
                <a:sym typeface="Calibri"/>
              </a:defRPr>
            </a:lvl1pPr>
            <a:lvl2pPr indent="0" lvl="1" marL="25400" marR="0" algn="l">
              <a:lnSpc>
                <a:spcPct val="102500"/>
              </a:lnSpc>
              <a:spcBef>
                <a:spcPts val="0"/>
              </a:spcBef>
              <a:buNone/>
              <a:defRPr b="0" i="0" sz="1100">
                <a:solidFill>
                  <a:schemeClr val="dk1"/>
                </a:solidFill>
                <a:latin typeface="Calibri"/>
                <a:ea typeface="Calibri"/>
                <a:cs typeface="Calibri"/>
                <a:sym typeface="Calibri"/>
              </a:defRPr>
            </a:lvl2pPr>
            <a:lvl3pPr indent="0" lvl="2" marL="25400" marR="0" algn="l">
              <a:lnSpc>
                <a:spcPct val="102500"/>
              </a:lnSpc>
              <a:spcBef>
                <a:spcPts val="0"/>
              </a:spcBef>
              <a:buNone/>
              <a:defRPr b="0" i="0" sz="1100">
                <a:solidFill>
                  <a:schemeClr val="dk1"/>
                </a:solidFill>
                <a:latin typeface="Calibri"/>
                <a:ea typeface="Calibri"/>
                <a:cs typeface="Calibri"/>
                <a:sym typeface="Calibri"/>
              </a:defRPr>
            </a:lvl3pPr>
            <a:lvl4pPr indent="0" lvl="3" marL="25400" marR="0" algn="l">
              <a:lnSpc>
                <a:spcPct val="102500"/>
              </a:lnSpc>
              <a:spcBef>
                <a:spcPts val="0"/>
              </a:spcBef>
              <a:buNone/>
              <a:defRPr b="0" i="0" sz="1100">
                <a:solidFill>
                  <a:schemeClr val="dk1"/>
                </a:solidFill>
                <a:latin typeface="Calibri"/>
                <a:ea typeface="Calibri"/>
                <a:cs typeface="Calibri"/>
                <a:sym typeface="Calibri"/>
              </a:defRPr>
            </a:lvl4pPr>
            <a:lvl5pPr indent="0" lvl="4" marL="25400" marR="0" algn="l">
              <a:lnSpc>
                <a:spcPct val="102500"/>
              </a:lnSpc>
              <a:spcBef>
                <a:spcPts val="0"/>
              </a:spcBef>
              <a:buNone/>
              <a:defRPr b="0" i="0" sz="1100">
                <a:solidFill>
                  <a:schemeClr val="dk1"/>
                </a:solidFill>
                <a:latin typeface="Calibri"/>
                <a:ea typeface="Calibri"/>
                <a:cs typeface="Calibri"/>
                <a:sym typeface="Calibri"/>
              </a:defRPr>
            </a:lvl5pPr>
            <a:lvl6pPr indent="0" lvl="5" marL="25400" marR="0" algn="l">
              <a:lnSpc>
                <a:spcPct val="102500"/>
              </a:lnSpc>
              <a:spcBef>
                <a:spcPts val="0"/>
              </a:spcBef>
              <a:buNone/>
              <a:defRPr b="0" i="0" sz="1100">
                <a:solidFill>
                  <a:schemeClr val="dk1"/>
                </a:solidFill>
                <a:latin typeface="Calibri"/>
                <a:ea typeface="Calibri"/>
                <a:cs typeface="Calibri"/>
                <a:sym typeface="Calibri"/>
              </a:defRPr>
            </a:lvl6pPr>
            <a:lvl7pPr indent="0" lvl="6" marL="25400" marR="0" algn="l">
              <a:lnSpc>
                <a:spcPct val="102500"/>
              </a:lnSpc>
              <a:spcBef>
                <a:spcPts val="0"/>
              </a:spcBef>
              <a:buNone/>
              <a:defRPr b="0" i="0" sz="1100">
                <a:solidFill>
                  <a:schemeClr val="dk1"/>
                </a:solidFill>
                <a:latin typeface="Calibri"/>
                <a:ea typeface="Calibri"/>
                <a:cs typeface="Calibri"/>
                <a:sym typeface="Calibri"/>
              </a:defRPr>
            </a:lvl7pPr>
            <a:lvl8pPr indent="0" lvl="7" marL="25400" marR="0" algn="l">
              <a:lnSpc>
                <a:spcPct val="102500"/>
              </a:lnSpc>
              <a:spcBef>
                <a:spcPts val="0"/>
              </a:spcBef>
              <a:buNone/>
              <a:defRPr b="0" i="0" sz="1100">
                <a:solidFill>
                  <a:schemeClr val="dk1"/>
                </a:solidFill>
                <a:latin typeface="Calibri"/>
                <a:ea typeface="Calibri"/>
                <a:cs typeface="Calibri"/>
                <a:sym typeface="Calibri"/>
              </a:defRPr>
            </a:lvl8pPr>
            <a:lvl9pPr indent="0" lvl="8" marL="25400" marR="0" algn="l">
              <a:lnSpc>
                <a:spcPct val="102500"/>
              </a:lnSpc>
              <a:spcBef>
                <a:spcPts val="0"/>
              </a:spcBef>
              <a:buNone/>
              <a:defRPr b="0" i="0" sz="1100">
                <a:solidFill>
                  <a:schemeClr val="dk1"/>
                </a:solidFill>
                <a:latin typeface="Calibri"/>
                <a:ea typeface="Calibri"/>
                <a:cs typeface="Calibri"/>
                <a:sym typeface="Calibri"/>
              </a:defRPr>
            </a:lvl9pPr>
          </a:lstStyle>
          <a:p>
            <a:pPr indent="0" lvl="0" marL="2540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3.png"/><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6693407" y="4495418"/>
            <a:ext cx="2409444" cy="592073"/>
          </a:xfrm>
          <a:prstGeom prst="rect">
            <a:avLst/>
          </a:prstGeom>
          <a:noFill/>
          <a:ln>
            <a:noFill/>
          </a:ln>
        </p:spPr>
      </p:pic>
      <p:sp>
        <p:nvSpPr>
          <p:cNvPr id="52" name="Google Shape;52;p13"/>
          <p:cNvSpPr/>
          <p:nvPr/>
        </p:nvSpPr>
        <p:spPr>
          <a:xfrm>
            <a:off x="4658868" y="4887467"/>
            <a:ext cx="1208246" cy="255746"/>
          </a:xfrm>
          <a:custGeom>
            <a:rect b="b" l="l" r="r" t="t"/>
            <a:pathLst>
              <a:path extrusionOk="0" h="340995" w="1610995">
                <a:moveTo>
                  <a:pt x="1610868" y="0"/>
                </a:moveTo>
                <a:lnTo>
                  <a:pt x="0" y="0"/>
                </a:lnTo>
                <a:lnTo>
                  <a:pt x="0" y="340994"/>
                </a:lnTo>
                <a:lnTo>
                  <a:pt x="1610868" y="340994"/>
                </a:lnTo>
                <a:lnTo>
                  <a:pt x="1610868" y="0"/>
                </a:lnTo>
                <a:close/>
              </a:path>
            </a:pathLst>
          </a:custGeom>
          <a:solidFill>
            <a:srgbClr val="7D7D7D">
              <a:alpha val="5568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53" name="Google Shape;53;p13"/>
          <p:cNvSpPr/>
          <p:nvPr/>
        </p:nvSpPr>
        <p:spPr>
          <a:xfrm>
            <a:off x="0" y="4887467"/>
            <a:ext cx="4658678" cy="255746"/>
          </a:xfrm>
          <a:custGeom>
            <a:rect b="b" l="l" r="r" t="t"/>
            <a:pathLst>
              <a:path extrusionOk="0" h="340995" w="6211570">
                <a:moveTo>
                  <a:pt x="6211443" y="0"/>
                </a:moveTo>
                <a:lnTo>
                  <a:pt x="0" y="0"/>
                </a:lnTo>
                <a:lnTo>
                  <a:pt x="0" y="340994"/>
                </a:lnTo>
                <a:lnTo>
                  <a:pt x="6211443" y="340994"/>
                </a:lnTo>
                <a:lnTo>
                  <a:pt x="6211443" y="0"/>
                </a:lnTo>
                <a:close/>
              </a:path>
            </a:pathLst>
          </a:custGeom>
          <a:solidFill>
            <a:srgbClr val="6324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54" name="Google Shape;54;p13"/>
          <p:cNvSpPr/>
          <p:nvPr/>
        </p:nvSpPr>
        <p:spPr>
          <a:xfrm>
            <a:off x="12573" y="273177"/>
            <a:ext cx="616268" cy="209074"/>
          </a:xfrm>
          <a:custGeom>
            <a:rect b="b" l="l" r="r" t="t"/>
            <a:pathLst>
              <a:path extrusionOk="0" h="278765" w="821690">
                <a:moveTo>
                  <a:pt x="821182" y="0"/>
                </a:moveTo>
                <a:lnTo>
                  <a:pt x="0" y="0"/>
                </a:lnTo>
                <a:lnTo>
                  <a:pt x="0" y="278764"/>
                </a:lnTo>
                <a:lnTo>
                  <a:pt x="821182" y="278764"/>
                </a:lnTo>
                <a:lnTo>
                  <a:pt x="821182" y="0"/>
                </a:lnTo>
                <a:close/>
              </a:path>
            </a:pathLst>
          </a:custGeom>
          <a:solidFill>
            <a:srgbClr val="6324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55" name="Google Shape;55;p13"/>
          <p:cNvSpPr txBox="1"/>
          <p:nvPr>
            <p:ph type="title"/>
          </p:nvPr>
        </p:nvSpPr>
        <p:spPr>
          <a:xfrm>
            <a:off x="108661" y="1009366"/>
            <a:ext cx="7430929" cy="207749"/>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6" name="Google Shape;56;p13"/>
          <p:cNvSpPr txBox="1"/>
          <p:nvPr>
            <p:ph idx="1" type="body"/>
          </p:nvPr>
        </p:nvSpPr>
        <p:spPr>
          <a:xfrm>
            <a:off x="776191" y="2286096"/>
            <a:ext cx="7591616" cy="276999"/>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100"/>
              <a:buNone/>
              <a:defRPr b="1" i="0" sz="1800" u="none" cap="none" strike="noStrike">
                <a:solidFill>
                  <a:schemeClr val="lt1"/>
                </a:solidFill>
                <a:latin typeface="Trebuchet MS"/>
                <a:ea typeface="Trebuchet MS"/>
                <a:cs typeface="Trebuchet MS"/>
                <a:sym typeface="Trebuchet MS"/>
              </a:defRPr>
            </a:lvl1pPr>
            <a:lvl2pPr indent="-228600" lvl="1" marL="914400" marR="0" rtl="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rtl="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rtl="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rtl="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rtl="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rtl="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rtl="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rtl="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57" name="Google Shape;57;p13"/>
          <p:cNvSpPr txBox="1"/>
          <p:nvPr>
            <p:ph idx="11" type="ftr"/>
          </p:nvPr>
        </p:nvSpPr>
        <p:spPr>
          <a:xfrm>
            <a:off x="80773" y="4916347"/>
            <a:ext cx="2010251" cy="182742"/>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100"/>
              <a:buNone/>
              <a:defRPr b="1" i="0" sz="900">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8" name="Google Shape;58;p13"/>
          <p:cNvSpPr txBox="1"/>
          <p:nvPr>
            <p:ph idx="10" type="dt"/>
          </p:nvPr>
        </p:nvSpPr>
        <p:spPr>
          <a:xfrm>
            <a:off x="457200" y="4783456"/>
            <a:ext cx="2103120" cy="207749"/>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100"/>
              <a:buNone/>
              <a:defRPr sz="14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9" name="Google Shape;59;p13"/>
          <p:cNvSpPr txBox="1"/>
          <p:nvPr>
            <p:ph idx="12" type="sldNum"/>
          </p:nvPr>
        </p:nvSpPr>
        <p:spPr>
          <a:xfrm>
            <a:off x="4822127" y="4942008"/>
            <a:ext cx="192405" cy="271181"/>
          </a:xfrm>
          <a:prstGeom prst="rect">
            <a:avLst/>
          </a:prstGeom>
          <a:noFill/>
          <a:ln>
            <a:noFill/>
          </a:ln>
        </p:spPr>
        <p:txBody>
          <a:bodyPr anchorCtr="0" anchor="t" bIns="0" lIns="0" spcFirstLastPara="1" rIns="0" wrap="square" tIns="0">
            <a:spAutoFit/>
          </a:bodyPr>
          <a:lstStyle>
            <a:lvl1pPr indent="0" lvl="0" marL="25400" marR="0" rtl="0" algn="l">
              <a:lnSpc>
                <a:spcPct val="102500"/>
              </a:lnSpc>
              <a:spcBef>
                <a:spcPts val="0"/>
              </a:spcBef>
              <a:buNone/>
              <a:defRPr b="0" i="0" sz="1100" u="none">
                <a:solidFill>
                  <a:schemeClr val="dk1"/>
                </a:solidFill>
                <a:latin typeface="Calibri"/>
                <a:ea typeface="Calibri"/>
                <a:cs typeface="Calibri"/>
                <a:sym typeface="Calibri"/>
              </a:defRPr>
            </a:lvl1pPr>
            <a:lvl2pPr indent="0" lvl="1" marL="25400" marR="0" rtl="0" algn="l">
              <a:lnSpc>
                <a:spcPct val="102500"/>
              </a:lnSpc>
              <a:spcBef>
                <a:spcPts val="0"/>
              </a:spcBef>
              <a:buNone/>
              <a:defRPr b="0" i="0" sz="1100" u="none">
                <a:solidFill>
                  <a:schemeClr val="dk1"/>
                </a:solidFill>
                <a:latin typeface="Calibri"/>
                <a:ea typeface="Calibri"/>
                <a:cs typeface="Calibri"/>
                <a:sym typeface="Calibri"/>
              </a:defRPr>
            </a:lvl2pPr>
            <a:lvl3pPr indent="0" lvl="2" marL="25400" marR="0" rtl="0" algn="l">
              <a:lnSpc>
                <a:spcPct val="102500"/>
              </a:lnSpc>
              <a:spcBef>
                <a:spcPts val="0"/>
              </a:spcBef>
              <a:buNone/>
              <a:defRPr b="0" i="0" sz="1100" u="none">
                <a:solidFill>
                  <a:schemeClr val="dk1"/>
                </a:solidFill>
                <a:latin typeface="Calibri"/>
                <a:ea typeface="Calibri"/>
                <a:cs typeface="Calibri"/>
                <a:sym typeface="Calibri"/>
              </a:defRPr>
            </a:lvl3pPr>
            <a:lvl4pPr indent="0" lvl="3" marL="25400" marR="0" rtl="0" algn="l">
              <a:lnSpc>
                <a:spcPct val="102500"/>
              </a:lnSpc>
              <a:spcBef>
                <a:spcPts val="0"/>
              </a:spcBef>
              <a:buNone/>
              <a:defRPr b="0" i="0" sz="1100" u="none">
                <a:solidFill>
                  <a:schemeClr val="dk1"/>
                </a:solidFill>
                <a:latin typeface="Calibri"/>
                <a:ea typeface="Calibri"/>
                <a:cs typeface="Calibri"/>
                <a:sym typeface="Calibri"/>
              </a:defRPr>
            </a:lvl4pPr>
            <a:lvl5pPr indent="0" lvl="4" marL="25400" marR="0" rtl="0" algn="l">
              <a:lnSpc>
                <a:spcPct val="102500"/>
              </a:lnSpc>
              <a:spcBef>
                <a:spcPts val="0"/>
              </a:spcBef>
              <a:buNone/>
              <a:defRPr b="0" i="0" sz="1100" u="none">
                <a:solidFill>
                  <a:schemeClr val="dk1"/>
                </a:solidFill>
                <a:latin typeface="Calibri"/>
                <a:ea typeface="Calibri"/>
                <a:cs typeface="Calibri"/>
                <a:sym typeface="Calibri"/>
              </a:defRPr>
            </a:lvl5pPr>
            <a:lvl6pPr indent="0" lvl="5" marL="25400" marR="0" rtl="0" algn="l">
              <a:lnSpc>
                <a:spcPct val="102500"/>
              </a:lnSpc>
              <a:spcBef>
                <a:spcPts val="0"/>
              </a:spcBef>
              <a:buNone/>
              <a:defRPr b="0" i="0" sz="1100" u="none">
                <a:solidFill>
                  <a:schemeClr val="dk1"/>
                </a:solidFill>
                <a:latin typeface="Calibri"/>
                <a:ea typeface="Calibri"/>
                <a:cs typeface="Calibri"/>
                <a:sym typeface="Calibri"/>
              </a:defRPr>
            </a:lvl6pPr>
            <a:lvl7pPr indent="0" lvl="6" marL="25400" marR="0" rtl="0" algn="l">
              <a:lnSpc>
                <a:spcPct val="102500"/>
              </a:lnSpc>
              <a:spcBef>
                <a:spcPts val="0"/>
              </a:spcBef>
              <a:buNone/>
              <a:defRPr b="0" i="0" sz="1100" u="none">
                <a:solidFill>
                  <a:schemeClr val="dk1"/>
                </a:solidFill>
                <a:latin typeface="Calibri"/>
                <a:ea typeface="Calibri"/>
                <a:cs typeface="Calibri"/>
                <a:sym typeface="Calibri"/>
              </a:defRPr>
            </a:lvl7pPr>
            <a:lvl8pPr indent="0" lvl="7" marL="25400" marR="0" rtl="0" algn="l">
              <a:lnSpc>
                <a:spcPct val="102500"/>
              </a:lnSpc>
              <a:spcBef>
                <a:spcPts val="0"/>
              </a:spcBef>
              <a:buNone/>
              <a:defRPr b="0" i="0" sz="1100" u="none">
                <a:solidFill>
                  <a:schemeClr val="dk1"/>
                </a:solidFill>
                <a:latin typeface="Calibri"/>
                <a:ea typeface="Calibri"/>
                <a:cs typeface="Calibri"/>
                <a:sym typeface="Calibri"/>
              </a:defRPr>
            </a:lvl8pPr>
            <a:lvl9pPr indent="0" lvl="8" marL="25400" marR="0" rtl="0" algn="l">
              <a:lnSpc>
                <a:spcPct val="102500"/>
              </a:lnSpc>
              <a:spcBef>
                <a:spcPts val="0"/>
              </a:spcBef>
              <a:buNone/>
              <a:defRPr b="0" i="0" sz="1100" u="none">
                <a:solidFill>
                  <a:schemeClr val="dk1"/>
                </a:solidFill>
                <a:latin typeface="Calibri"/>
                <a:ea typeface="Calibri"/>
                <a:cs typeface="Calibri"/>
                <a:sym typeface="Calibri"/>
              </a:defRPr>
            </a:lvl9pPr>
          </a:lstStyle>
          <a:p>
            <a:pPr indent="0" lvl="0" marL="25400" rtl="0" algn="l">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6.png"/><Relationship Id="rId11" Type="http://schemas.openxmlformats.org/officeDocument/2006/relationships/image" Target="../media/image16.png"/><Relationship Id="rId22" Type="http://schemas.openxmlformats.org/officeDocument/2006/relationships/image" Target="../media/image17.png"/><Relationship Id="rId10" Type="http://schemas.openxmlformats.org/officeDocument/2006/relationships/image" Target="../media/image20.png"/><Relationship Id="rId21" Type="http://schemas.openxmlformats.org/officeDocument/2006/relationships/image" Target="../media/image15.png"/><Relationship Id="rId13" Type="http://schemas.openxmlformats.org/officeDocument/2006/relationships/image" Target="../media/image7.png"/><Relationship Id="rId24" Type="http://schemas.openxmlformats.org/officeDocument/2006/relationships/image" Target="../media/image22.png"/><Relationship Id="rId12" Type="http://schemas.openxmlformats.org/officeDocument/2006/relationships/image" Target="../media/image8.png"/><Relationship Id="rId23" Type="http://schemas.openxmlformats.org/officeDocument/2006/relationships/image" Target="../media/image24.png"/><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52.png"/><Relationship Id="rId15" Type="http://schemas.openxmlformats.org/officeDocument/2006/relationships/image" Target="../media/image10.png"/><Relationship Id="rId14" Type="http://schemas.openxmlformats.org/officeDocument/2006/relationships/image" Target="../media/image9.png"/><Relationship Id="rId17" Type="http://schemas.openxmlformats.org/officeDocument/2006/relationships/image" Target="../media/image31.png"/><Relationship Id="rId16" Type="http://schemas.openxmlformats.org/officeDocument/2006/relationships/image" Target="../media/image4.png"/><Relationship Id="rId5" Type="http://schemas.openxmlformats.org/officeDocument/2006/relationships/image" Target="../media/image12.png"/><Relationship Id="rId19" Type="http://schemas.openxmlformats.org/officeDocument/2006/relationships/image" Target="../media/image23.png"/><Relationship Id="rId6" Type="http://schemas.openxmlformats.org/officeDocument/2006/relationships/image" Target="../media/image5.png"/><Relationship Id="rId18" Type="http://schemas.openxmlformats.org/officeDocument/2006/relationships/image" Target="../media/image11.png"/><Relationship Id="rId7" Type="http://schemas.openxmlformats.org/officeDocument/2006/relationships/image" Target="../media/image3.png"/><Relationship Id="rId8"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5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9.png"/><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keras.io/api/losses/" TargetMode="External"/><Relationship Id="rId4" Type="http://schemas.openxmlformats.org/officeDocument/2006/relationships/hyperlink" Target="https://github.com/maxvfischer/keras-image-segmentation-loss-functions/" TargetMode="External"/><Relationship Id="rId5" Type="http://schemas.openxmlformats.org/officeDocument/2006/relationships/hyperlink" Target="https://github.com/nabsabraham/focal-tversky-unet/" TargetMode="External"/><Relationship Id="rId6" Type="http://schemas.openxmlformats.org/officeDocument/2006/relationships/hyperlink" Target="https://github.com/JunMa11/SegLos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hyperlink" Target="https://www.v7labs.com/blog/data-augmentation-guid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0" Type="http://schemas.openxmlformats.org/officeDocument/2006/relationships/image" Target="../media/image6.png"/><Relationship Id="rId11" Type="http://schemas.openxmlformats.org/officeDocument/2006/relationships/image" Target="../media/image16.png"/><Relationship Id="rId22" Type="http://schemas.openxmlformats.org/officeDocument/2006/relationships/image" Target="../media/image17.png"/><Relationship Id="rId10" Type="http://schemas.openxmlformats.org/officeDocument/2006/relationships/image" Target="../media/image20.png"/><Relationship Id="rId21" Type="http://schemas.openxmlformats.org/officeDocument/2006/relationships/image" Target="../media/image15.png"/><Relationship Id="rId13" Type="http://schemas.openxmlformats.org/officeDocument/2006/relationships/image" Target="../media/image7.png"/><Relationship Id="rId24" Type="http://schemas.openxmlformats.org/officeDocument/2006/relationships/image" Target="../media/image22.png"/><Relationship Id="rId12" Type="http://schemas.openxmlformats.org/officeDocument/2006/relationships/image" Target="../media/image8.png"/><Relationship Id="rId23" Type="http://schemas.openxmlformats.org/officeDocument/2006/relationships/image" Target="../media/image24.png"/><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52.png"/><Relationship Id="rId15" Type="http://schemas.openxmlformats.org/officeDocument/2006/relationships/image" Target="../media/image10.png"/><Relationship Id="rId14" Type="http://schemas.openxmlformats.org/officeDocument/2006/relationships/image" Target="../media/image9.png"/><Relationship Id="rId17" Type="http://schemas.openxmlformats.org/officeDocument/2006/relationships/image" Target="../media/image31.png"/><Relationship Id="rId16" Type="http://schemas.openxmlformats.org/officeDocument/2006/relationships/image" Target="../media/image4.png"/><Relationship Id="rId5" Type="http://schemas.openxmlformats.org/officeDocument/2006/relationships/image" Target="../media/image12.png"/><Relationship Id="rId19" Type="http://schemas.openxmlformats.org/officeDocument/2006/relationships/image" Target="../media/image23.png"/><Relationship Id="rId6" Type="http://schemas.openxmlformats.org/officeDocument/2006/relationships/image" Target="../media/image5.png"/><Relationship Id="rId18" Type="http://schemas.openxmlformats.org/officeDocument/2006/relationships/image" Target="../media/image11.png"/><Relationship Id="rId7" Type="http://schemas.openxmlformats.org/officeDocument/2006/relationships/image" Target="../media/image3.png"/><Relationship Id="rId8"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37.png"/><Relationship Id="rId5" Type="http://schemas.openxmlformats.org/officeDocument/2006/relationships/image" Target="../media/image44.png"/><Relationship Id="rId6"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7" name="Shape 97"/>
        <p:cNvGrpSpPr/>
        <p:nvPr/>
      </p:nvGrpSpPr>
      <p:grpSpPr>
        <a:xfrm>
          <a:off x="0" y="0"/>
          <a:ext cx="0" cy="0"/>
          <a:chOff x="0" y="0"/>
          <a:chExt cx="0" cy="0"/>
        </a:xfrm>
      </p:grpSpPr>
      <p:sp>
        <p:nvSpPr>
          <p:cNvPr id="98" name="Google Shape;98;p19"/>
          <p:cNvSpPr/>
          <p:nvPr/>
        </p:nvSpPr>
        <p:spPr>
          <a:xfrm>
            <a:off x="0" y="0"/>
            <a:ext cx="9144000" cy="51435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69172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pic>
        <p:nvPicPr>
          <p:cNvPr id="99" name="Google Shape;99;p19"/>
          <p:cNvPicPr preferRelativeResize="0"/>
          <p:nvPr/>
        </p:nvPicPr>
        <p:blipFill rotWithShape="1">
          <a:blip r:embed="rId3">
            <a:alphaModFix/>
          </a:blip>
          <a:srcRect b="0" l="0" r="0" t="0"/>
          <a:stretch/>
        </p:blipFill>
        <p:spPr>
          <a:xfrm>
            <a:off x="4111372" y="2293238"/>
            <a:ext cx="108585" cy="126396"/>
          </a:xfrm>
          <a:prstGeom prst="rect">
            <a:avLst/>
          </a:prstGeom>
          <a:noFill/>
          <a:ln>
            <a:noFill/>
          </a:ln>
        </p:spPr>
      </p:pic>
      <p:pic>
        <p:nvPicPr>
          <p:cNvPr id="100" name="Google Shape;100;p19"/>
          <p:cNvPicPr preferRelativeResize="0"/>
          <p:nvPr/>
        </p:nvPicPr>
        <p:blipFill rotWithShape="1">
          <a:blip r:embed="rId4">
            <a:alphaModFix/>
          </a:blip>
          <a:srcRect b="0" l="0" r="0" t="0"/>
          <a:stretch/>
        </p:blipFill>
        <p:spPr>
          <a:xfrm>
            <a:off x="4276630" y="2293237"/>
            <a:ext cx="113447" cy="126399"/>
          </a:xfrm>
          <a:prstGeom prst="rect">
            <a:avLst/>
          </a:prstGeom>
          <a:noFill/>
          <a:ln>
            <a:noFill/>
          </a:ln>
        </p:spPr>
      </p:pic>
      <p:sp>
        <p:nvSpPr>
          <p:cNvPr id="101" name="Google Shape;101;p19"/>
          <p:cNvSpPr/>
          <p:nvPr/>
        </p:nvSpPr>
        <p:spPr>
          <a:xfrm>
            <a:off x="4448365" y="2293259"/>
            <a:ext cx="24288" cy="123825"/>
          </a:xfrm>
          <a:custGeom>
            <a:rect b="b" l="l" r="r" t="t"/>
            <a:pathLst>
              <a:path extrusionOk="0" h="165100" w="32385">
                <a:moveTo>
                  <a:pt x="32373" y="0"/>
                </a:moveTo>
                <a:lnTo>
                  <a:pt x="0" y="0"/>
                </a:lnTo>
                <a:lnTo>
                  <a:pt x="0" y="164566"/>
                </a:lnTo>
                <a:lnTo>
                  <a:pt x="32373" y="164566"/>
                </a:lnTo>
                <a:lnTo>
                  <a:pt x="32373"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pic>
        <p:nvPicPr>
          <p:cNvPr id="102" name="Google Shape;102;p19"/>
          <p:cNvPicPr preferRelativeResize="0"/>
          <p:nvPr/>
        </p:nvPicPr>
        <p:blipFill rotWithShape="1">
          <a:blip r:embed="rId5">
            <a:alphaModFix/>
          </a:blip>
          <a:srcRect b="0" l="0" r="0" t="0"/>
          <a:stretch/>
        </p:blipFill>
        <p:spPr>
          <a:xfrm>
            <a:off x="4516471" y="2291715"/>
            <a:ext cx="124777" cy="127920"/>
          </a:xfrm>
          <a:prstGeom prst="rect">
            <a:avLst/>
          </a:prstGeom>
          <a:noFill/>
          <a:ln>
            <a:noFill/>
          </a:ln>
        </p:spPr>
      </p:pic>
      <p:pic>
        <p:nvPicPr>
          <p:cNvPr id="103" name="Google Shape;103;p19"/>
          <p:cNvPicPr preferRelativeResize="0"/>
          <p:nvPr/>
        </p:nvPicPr>
        <p:blipFill rotWithShape="1">
          <a:blip r:embed="rId6">
            <a:alphaModFix/>
          </a:blip>
          <a:srcRect b="0" l="0" r="0" t="0"/>
          <a:stretch/>
        </p:blipFill>
        <p:spPr>
          <a:xfrm>
            <a:off x="4684966" y="2293238"/>
            <a:ext cx="87534" cy="123444"/>
          </a:xfrm>
          <a:prstGeom prst="rect">
            <a:avLst/>
          </a:prstGeom>
          <a:noFill/>
          <a:ln>
            <a:noFill/>
          </a:ln>
        </p:spPr>
      </p:pic>
      <p:pic>
        <p:nvPicPr>
          <p:cNvPr id="104" name="Google Shape;104;p19"/>
          <p:cNvPicPr preferRelativeResize="0"/>
          <p:nvPr/>
        </p:nvPicPr>
        <p:blipFill rotWithShape="1">
          <a:blip r:embed="rId7">
            <a:alphaModFix/>
          </a:blip>
          <a:srcRect b="0" l="0" r="0" t="0"/>
          <a:stretch/>
        </p:blipFill>
        <p:spPr>
          <a:xfrm>
            <a:off x="4817840" y="2293238"/>
            <a:ext cx="103632" cy="123444"/>
          </a:xfrm>
          <a:prstGeom prst="rect">
            <a:avLst/>
          </a:prstGeom>
          <a:noFill/>
          <a:ln>
            <a:noFill/>
          </a:ln>
        </p:spPr>
      </p:pic>
      <p:pic>
        <p:nvPicPr>
          <p:cNvPr id="105" name="Google Shape;105;p19"/>
          <p:cNvPicPr preferRelativeResize="0"/>
          <p:nvPr/>
        </p:nvPicPr>
        <p:blipFill rotWithShape="1">
          <a:blip r:embed="rId8">
            <a:alphaModFix/>
          </a:blip>
          <a:srcRect b="0" l="0" r="0" t="0"/>
          <a:stretch/>
        </p:blipFill>
        <p:spPr>
          <a:xfrm>
            <a:off x="4962050" y="2291715"/>
            <a:ext cx="95535" cy="127920"/>
          </a:xfrm>
          <a:prstGeom prst="rect">
            <a:avLst/>
          </a:prstGeom>
          <a:noFill/>
          <a:ln>
            <a:noFill/>
          </a:ln>
        </p:spPr>
      </p:pic>
      <p:sp>
        <p:nvSpPr>
          <p:cNvPr id="106" name="Google Shape;106;p19"/>
          <p:cNvSpPr/>
          <p:nvPr/>
        </p:nvSpPr>
        <p:spPr>
          <a:xfrm>
            <a:off x="5106257" y="2293259"/>
            <a:ext cx="24765" cy="123825"/>
          </a:xfrm>
          <a:custGeom>
            <a:rect b="b" l="l" r="r" t="t"/>
            <a:pathLst>
              <a:path extrusionOk="0" h="165100" w="33020">
                <a:moveTo>
                  <a:pt x="32447" y="0"/>
                </a:moveTo>
                <a:lnTo>
                  <a:pt x="0" y="0"/>
                </a:lnTo>
                <a:lnTo>
                  <a:pt x="0" y="164566"/>
                </a:lnTo>
                <a:lnTo>
                  <a:pt x="32447" y="164566"/>
                </a:lnTo>
                <a:lnTo>
                  <a:pt x="32447"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grpSp>
        <p:nvGrpSpPr>
          <p:cNvPr id="107" name="Google Shape;107;p19"/>
          <p:cNvGrpSpPr/>
          <p:nvPr/>
        </p:nvGrpSpPr>
        <p:grpSpPr>
          <a:xfrm>
            <a:off x="5188840" y="2291715"/>
            <a:ext cx="270700" cy="124968"/>
            <a:chOff x="6918452" y="3055620"/>
            <a:chExt cx="360933" cy="166624"/>
          </a:xfrm>
        </p:grpSpPr>
        <p:pic>
          <p:nvPicPr>
            <p:cNvPr id="108" name="Google Shape;108;p19"/>
            <p:cNvPicPr preferRelativeResize="0"/>
            <p:nvPr/>
          </p:nvPicPr>
          <p:blipFill rotWithShape="1">
            <a:blip r:embed="rId9">
              <a:alphaModFix/>
            </a:blip>
            <a:srcRect b="0" l="0" r="0" t="0"/>
            <a:stretch/>
          </p:blipFill>
          <p:spPr>
            <a:xfrm>
              <a:off x="6918452" y="3057652"/>
              <a:ext cx="151256" cy="164592"/>
            </a:xfrm>
            <a:prstGeom prst="rect">
              <a:avLst/>
            </a:prstGeom>
            <a:noFill/>
            <a:ln>
              <a:noFill/>
            </a:ln>
          </p:spPr>
        </p:pic>
        <p:pic>
          <p:nvPicPr>
            <p:cNvPr id="109" name="Google Shape;109;p19"/>
            <p:cNvPicPr preferRelativeResize="0"/>
            <p:nvPr/>
          </p:nvPicPr>
          <p:blipFill rotWithShape="1">
            <a:blip r:embed="rId10">
              <a:alphaModFix/>
            </a:blip>
            <a:srcRect b="0" l="0" r="0" t="0"/>
            <a:stretch/>
          </p:blipFill>
          <p:spPr>
            <a:xfrm>
              <a:off x="7108698" y="3055620"/>
              <a:ext cx="170687" cy="166624"/>
            </a:xfrm>
            <a:prstGeom prst="rect">
              <a:avLst/>
            </a:prstGeom>
            <a:noFill/>
            <a:ln>
              <a:noFill/>
            </a:ln>
          </p:spPr>
        </p:pic>
      </p:grpSp>
      <p:pic>
        <p:nvPicPr>
          <p:cNvPr id="110" name="Google Shape;110;p19"/>
          <p:cNvPicPr preferRelativeResize="0"/>
          <p:nvPr/>
        </p:nvPicPr>
        <p:blipFill rotWithShape="1">
          <a:blip r:embed="rId11">
            <a:alphaModFix/>
          </a:blip>
          <a:srcRect b="0" l="0" r="0" t="0"/>
          <a:stretch/>
        </p:blipFill>
        <p:spPr>
          <a:xfrm>
            <a:off x="5501641" y="2293238"/>
            <a:ext cx="115061" cy="123444"/>
          </a:xfrm>
          <a:prstGeom prst="rect">
            <a:avLst/>
          </a:prstGeom>
          <a:noFill/>
          <a:ln>
            <a:noFill/>
          </a:ln>
        </p:spPr>
      </p:pic>
      <p:grpSp>
        <p:nvGrpSpPr>
          <p:cNvPr id="111" name="Google Shape;111;p19"/>
          <p:cNvGrpSpPr/>
          <p:nvPr/>
        </p:nvGrpSpPr>
        <p:grpSpPr>
          <a:xfrm>
            <a:off x="4112516" y="2532792"/>
            <a:ext cx="215741" cy="238697"/>
            <a:chOff x="5483352" y="3377056"/>
            <a:chExt cx="287655" cy="318262"/>
          </a:xfrm>
        </p:grpSpPr>
        <p:pic>
          <p:nvPicPr>
            <p:cNvPr id="112" name="Google Shape;112;p19"/>
            <p:cNvPicPr preferRelativeResize="0"/>
            <p:nvPr/>
          </p:nvPicPr>
          <p:blipFill rotWithShape="1">
            <a:blip r:embed="rId12">
              <a:alphaModFix/>
            </a:blip>
            <a:srcRect b="0" l="0" r="0" t="0"/>
            <a:stretch/>
          </p:blipFill>
          <p:spPr>
            <a:xfrm>
              <a:off x="5539613" y="3456559"/>
              <a:ext cx="231139" cy="238759"/>
            </a:xfrm>
            <a:prstGeom prst="rect">
              <a:avLst/>
            </a:prstGeom>
            <a:noFill/>
            <a:ln>
              <a:noFill/>
            </a:ln>
          </p:spPr>
        </p:pic>
        <p:sp>
          <p:nvSpPr>
            <p:cNvPr id="113" name="Google Shape;113;p19"/>
            <p:cNvSpPr/>
            <p:nvPr/>
          </p:nvSpPr>
          <p:spPr>
            <a:xfrm>
              <a:off x="5483352" y="3377056"/>
              <a:ext cx="287655" cy="312420"/>
            </a:xfrm>
            <a:custGeom>
              <a:rect b="b" l="l" r="r" t="t"/>
              <a:pathLst>
                <a:path extrusionOk="0" h="312420" w="287654">
                  <a:moveTo>
                    <a:pt x="119380" y="79502"/>
                  </a:moveTo>
                  <a:lnTo>
                    <a:pt x="60579" y="0"/>
                  </a:lnTo>
                  <a:lnTo>
                    <a:pt x="0" y="0"/>
                  </a:lnTo>
                  <a:lnTo>
                    <a:pt x="0" y="312293"/>
                  </a:lnTo>
                  <a:lnTo>
                    <a:pt x="56261" y="312293"/>
                  </a:lnTo>
                  <a:lnTo>
                    <a:pt x="56261" y="79502"/>
                  </a:lnTo>
                  <a:lnTo>
                    <a:pt x="119380" y="79502"/>
                  </a:lnTo>
                  <a:close/>
                </a:path>
                <a:path extrusionOk="0" h="312420" w="287654">
                  <a:moveTo>
                    <a:pt x="287413" y="38"/>
                  </a:moveTo>
                  <a:lnTo>
                    <a:pt x="231267" y="38"/>
                  </a:lnTo>
                  <a:lnTo>
                    <a:pt x="231267" y="230759"/>
                  </a:lnTo>
                  <a:lnTo>
                    <a:pt x="287413" y="230759"/>
                  </a:lnTo>
                  <a:lnTo>
                    <a:pt x="287413" y="3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grpSp>
      <p:sp>
        <p:nvSpPr>
          <p:cNvPr id="114" name="Google Shape;114;p19"/>
          <p:cNvSpPr/>
          <p:nvPr/>
        </p:nvSpPr>
        <p:spPr>
          <a:xfrm>
            <a:off x="4394551" y="2528315"/>
            <a:ext cx="241459" cy="239078"/>
          </a:xfrm>
          <a:custGeom>
            <a:rect b="b" l="l" r="r" t="t"/>
            <a:pathLst>
              <a:path extrusionOk="0" h="318770" w="321945">
                <a:moveTo>
                  <a:pt x="321945" y="318262"/>
                </a:moveTo>
                <a:lnTo>
                  <a:pt x="287655" y="232791"/>
                </a:lnTo>
                <a:lnTo>
                  <a:pt x="271780" y="192913"/>
                </a:lnTo>
                <a:lnTo>
                  <a:pt x="218440" y="59690"/>
                </a:lnTo>
                <a:lnTo>
                  <a:pt x="209550" y="37592"/>
                </a:lnTo>
                <a:lnTo>
                  <a:pt x="209550" y="192913"/>
                </a:lnTo>
                <a:lnTo>
                  <a:pt x="107950" y="192913"/>
                </a:lnTo>
                <a:lnTo>
                  <a:pt x="159893" y="59690"/>
                </a:lnTo>
                <a:lnTo>
                  <a:pt x="209550" y="192913"/>
                </a:lnTo>
                <a:lnTo>
                  <a:pt x="209550" y="37592"/>
                </a:lnTo>
                <a:lnTo>
                  <a:pt x="194437" y="0"/>
                </a:lnTo>
                <a:lnTo>
                  <a:pt x="131826" y="8001"/>
                </a:lnTo>
                <a:lnTo>
                  <a:pt x="0" y="318262"/>
                </a:lnTo>
                <a:lnTo>
                  <a:pt x="60452" y="318262"/>
                </a:lnTo>
                <a:lnTo>
                  <a:pt x="92837" y="232791"/>
                </a:lnTo>
                <a:lnTo>
                  <a:pt x="224663" y="232791"/>
                </a:lnTo>
                <a:lnTo>
                  <a:pt x="259207" y="318262"/>
                </a:lnTo>
                <a:lnTo>
                  <a:pt x="321945" y="31826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115" name="Google Shape;115;p19"/>
          <p:cNvSpPr/>
          <p:nvPr/>
        </p:nvSpPr>
        <p:spPr>
          <a:xfrm>
            <a:off x="4678109" y="2528316"/>
            <a:ext cx="207645" cy="243364"/>
          </a:xfrm>
          <a:custGeom>
            <a:rect b="b" l="l" r="r" t="t"/>
            <a:pathLst>
              <a:path extrusionOk="0" h="324485" w="276859">
                <a:moveTo>
                  <a:pt x="276720" y="302387"/>
                </a:moveTo>
                <a:lnTo>
                  <a:pt x="269875" y="282448"/>
                </a:lnTo>
                <a:lnTo>
                  <a:pt x="263652" y="264541"/>
                </a:lnTo>
                <a:lnTo>
                  <a:pt x="249682" y="270764"/>
                </a:lnTo>
                <a:lnTo>
                  <a:pt x="231267" y="276479"/>
                </a:lnTo>
                <a:lnTo>
                  <a:pt x="209550" y="280797"/>
                </a:lnTo>
                <a:lnTo>
                  <a:pt x="185928" y="282448"/>
                </a:lnTo>
                <a:lnTo>
                  <a:pt x="141986" y="276098"/>
                </a:lnTo>
                <a:lnTo>
                  <a:pt x="102362" y="254889"/>
                </a:lnTo>
                <a:lnTo>
                  <a:pt x="73787" y="216154"/>
                </a:lnTo>
                <a:lnTo>
                  <a:pt x="62738" y="157099"/>
                </a:lnTo>
                <a:lnTo>
                  <a:pt x="71247" y="101346"/>
                </a:lnTo>
                <a:lnTo>
                  <a:pt x="93726" y="65913"/>
                </a:lnTo>
                <a:lnTo>
                  <a:pt x="125603" y="47244"/>
                </a:lnTo>
                <a:lnTo>
                  <a:pt x="162052" y="41783"/>
                </a:lnTo>
                <a:lnTo>
                  <a:pt x="191516" y="43180"/>
                </a:lnTo>
                <a:lnTo>
                  <a:pt x="218059" y="46736"/>
                </a:lnTo>
                <a:lnTo>
                  <a:pt x="240792" y="51816"/>
                </a:lnTo>
                <a:lnTo>
                  <a:pt x="259334" y="57658"/>
                </a:lnTo>
                <a:lnTo>
                  <a:pt x="264922" y="41783"/>
                </a:lnTo>
                <a:lnTo>
                  <a:pt x="235839" y="3937"/>
                </a:lnTo>
                <a:lnTo>
                  <a:pt x="179324" y="0"/>
                </a:lnTo>
                <a:lnTo>
                  <a:pt x="128651" y="5461"/>
                </a:lnTo>
                <a:lnTo>
                  <a:pt x="84836" y="21209"/>
                </a:lnTo>
                <a:lnTo>
                  <a:pt x="49149" y="45974"/>
                </a:lnTo>
                <a:lnTo>
                  <a:pt x="22479" y="78994"/>
                </a:lnTo>
                <a:lnTo>
                  <a:pt x="5842" y="118999"/>
                </a:lnTo>
                <a:lnTo>
                  <a:pt x="0" y="165100"/>
                </a:lnTo>
                <a:lnTo>
                  <a:pt x="5842" y="213487"/>
                </a:lnTo>
                <a:lnTo>
                  <a:pt x="22098" y="253238"/>
                </a:lnTo>
                <a:lnTo>
                  <a:pt x="47879" y="284226"/>
                </a:lnTo>
                <a:lnTo>
                  <a:pt x="81661" y="306451"/>
                </a:lnTo>
                <a:lnTo>
                  <a:pt x="122301" y="319786"/>
                </a:lnTo>
                <a:lnTo>
                  <a:pt x="168529" y="324231"/>
                </a:lnTo>
                <a:lnTo>
                  <a:pt x="197612" y="322453"/>
                </a:lnTo>
                <a:lnTo>
                  <a:pt x="227457" y="317754"/>
                </a:lnTo>
                <a:lnTo>
                  <a:pt x="254889" y="310769"/>
                </a:lnTo>
                <a:lnTo>
                  <a:pt x="276720" y="30238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116" name="Google Shape;116;p19"/>
          <p:cNvSpPr/>
          <p:nvPr/>
        </p:nvSpPr>
        <p:spPr>
          <a:xfrm>
            <a:off x="4958525" y="2532794"/>
            <a:ext cx="45720" cy="234315"/>
          </a:xfrm>
          <a:custGeom>
            <a:rect b="b" l="l" r="r" t="t"/>
            <a:pathLst>
              <a:path extrusionOk="0" h="312420" w="60959">
                <a:moveTo>
                  <a:pt x="60533" y="0"/>
                </a:moveTo>
                <a:lnTo>
                  <a:pt x="0" y="0"/>
                </a:lnTo>
                <a:lnTo>
                  <a:pt x="0" y="312292"/>
                </a:lnTo>
                <a:lnTo>
                  <a:pt x="60533" y="312292"/>
                </a:lnTo>
                <a:lnTo>
                  <a:pt x="60533"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grpSp>
        <p:nvGrpSpPr>
          <p:cNvPr id="117" name="Google Shape;117;p19"/>
          <p:cNvGrpSpPr/>
          <p:nvPr/>
        </p:nvGrpSpPr>
        <p:grpSpPr>
          <a:xfrm>
            <a:off x="5083303" y="2528316"/>
            <a:ext cx="252888" cy="243364"/>
            <a:chOff x="6777735" y="3371088"/>
            <a:chExt cx="337184" cy="324485"/>
          </a:xfrm>
        </p:grpSpPr>
        <p:sp>
          <p:nvSpPr>
            <p:cNvPr id="118" name="Google Shape;118;p19"/>
            <p:cNvSpPr/>
            <p:nvPr/>
          </p:nvSpPr>
          <p:spPr>
            <a:xfrm>
              <a:off x="6777735" y="3371088"/>
              <a:ext cx="292100" cy="324485"/>
            </a:xfrm>
            <a:custGeom>
              <a:rect b="b" l="l" r="r" t="t"/>
              <a:pathLst>
                <a:path extrusionOk="0" h="324485" w="292100">
                  <a:moveTo>
                    <a:pt x="181483" y="0"/>
                  </a:moveTo>
                  <a:lnTo>
                    <a:pt x="131318" y="5207"/>
                  </a:lnTo>
                  <a:lnTo>
                    <a:pt x="87375" y="20447"/>
                  </a:lnTo>
                  <a:lnTo>
                    <a:pt x="51054" y="44958"/>
                  </a:lnTo>
                  <a:lnTo>
                    <a:pt x="23495" y="78359"/>
                  </a:lnTo>
                  <a:lnTo>
                    <a:pt x="6096" y="120014"/>
                  </a:lnTo>
                  <a:lnTo>
                    <a:pt x="0" y="169163"/>
                  </a:lnTo>
                  <a:lnTo>
                    <a:pt x="7239" y="223392"/>
                  </a:lnTo>
                  <a:lnTo>
                    <a:pt x="27813" y="266700"/>
                  </a:lnTo>
                  <a:lnTo>
                    <a:pt x="60198" y="298323"/>
                  </a:lnTo>
                  <a:lnTo>
                    <a:pt x="102616" y="317626"/>
                  </a:lnTo>
                  <a:lnTo>
                    <a:pt x="153416" y="324231"/>
                  </a:lnTo>
                  <a:lnTo>
                    <a:pt x="204597" y="319150"/>
                  </a:lnTo>
                  <a:lnTo>
                    <a:pt x="249047" y="304292"/>
                  </a:lnTo>
                  <a:lnTo>
                    <a:pt x="279400" y="284480"/>
                  </a:lnTo>
                  <a:lnTo>
                    <a:pt x="177165" y="284480"/>
                  </a:lnTo>
                  <a:lnTo>
                    <a:pt x="131064" y="277113"/>
                  </a:lnTo>
                  <a:lnTo>
                    <a:pt x="94869" y="253873"/>
                  </a:lnTo>
                  <a:lnTo>
                    <a:pt x="71120" y="213106"/>
                  </a:lnTo>
                  <a:lnTo>
                    <a:pt x="62738" y="153162"/>
                  </a:lnTo>
                  <a:lnTo>
                    <a:pt x="70231" y="102235"/>
                  </a:lnTo>
                  <a:lnTo>
                    <a:pt x="90805" y="67563"/>
                  </a:lnTo>
                  <a:lnTo>
                    <a:pt x="121031" y="48006"/>
                  </a:lnTo>
                  <a:lnTo>
                    <a:pt x="157734" y="41783"/>
                  </a:lnTo>
                  <a:lnTo>
                    <a:pt x="291719" y="41783"/>
                  </a:lnTo>
                  <a:lnTo>
                    <a:pt x="276479" y="26670"/>
                  </a:lnTo>
                  <a:lnTo>
                    <a:pt x="233425" y="6731"/>
                  </a:lnTo>
                  <a:lnTo>
                    <a:pt x="181483"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pic>
          <p:nvPicPr>
            <p:cNvPr id="119" name="Google Shape;119;p19"/>
            <p:cNvPicPr preferRelativeResize="0"/>
            <p:nvPr/>
          </p:nvPicPr>
          <p:blipFill rotWithShape="1">
            <a:blip r:embed="rId13">
              <a:alphaModFix/>
            </a:blip>
            <a:srcRect b="0" l="0" r="0" t="0"/>
            <a:stretch/>
          </p:blipFill>
          <p:spPr>
            <a:xfrm>
              <a:off x="6935469" y="3412871"/>
              <a:ext cx="179450" cy="242696"/>
            </a:xfrm>
            <a:prstGeom prst="rect">
              <a:avLst/>
            </a:prstGeom>
            <a:noFill/>
            <a:ln>
              <a:noFill/>
            </a:ln>
          </p:spPr>
        </p:pic>
      </p:grpSp>
      <p:grpSp>
        <p:nvGrpSpPr>
          <p:cNvPr id="120" name="Google Shape;120;p19"/>
          <p:cNvGrpSpPr/>
          <p:nvPr/>
        </p:nvGrpSpPr>
        <p:grpSpPr>
          <a:xfrm>
            <a:off x="5413915" y="2532792"/>
            <a:ext cx="215741" cy="238697"/>
            <a:chOff x="7218553" y="3377056"/>
            <a:chExt cx="287655" cy="318262"/>
          </a:xfrm>
        </p:grpSpPr>
        <p:pic>
          <p:nvPicPr>
            <p:cNvPr id="121" name="Google Shape;121;p19"/>
            <p:cNvPicPr preferRelativeResize="0"/>
            <p:nvPr/>
          </p:nvPicPr>
          <p:blipFill rotWithShape="1">
            <a:blip r:embed="rId14">
              <a:alphaModFix/>
            </a:blip>
            <a:srcRect b="0" l="0" r="0" t="0"/>
            <a:stretch/>
          </p:blipFill>
          <p:spPr>
            <a:xfrm>
              <a:off x="7274687" y="3456559"/>
              <a:ext cx="231267" cy="238759"/>
            </a:xfrm>
            <a:prstGeom prst="rect">
              <a:avLst/>
            </a:prstGeom>
            <a:noFill/>
            <a:ln>
              <a:noFill/>
            </a:ln>
          </p:spPr>
        </p:pic>
        <p:sp>
          <p:nvSpPr>
            <p:cNvPr id="122" name="Google Shape;122;p19"/>
            <p:cNvSpPr/>
            <p:nvPr/>
          </p:nvSpPr>
          <p:spPr>
            <a:xfrm>
              <a:off x="7218553" y="3377056"/>
              <a:ext cx="287655" cy="312420"/>
            </a:xfrm>
            <a:custGeom>
              <a:rect b="b" l="l" r="r" t="t"/>
              <a:pathLst>
                <a:path extrusionOk="0" h="312420" w="287654">
                  <a:moveTo>
                    <a:pt x="120142" y="79502"/>
                  </a:moveTo>
                  <a:lnTo>
                    <a:pt x="60579" y="0"/>
                  </a:lnTo>
                  <a:lnTo>
                    <a:pt x="0" y="0"/>
                  </a:lnTo>
                  <a:lnTo>
                    <a:pt x="0" y="312293"/>
                  </a:lnTo>
                  <a:lnTo>
                    <a:pt x="56134" y="312293"/>
                  </a:lnTo>
                  <a:lnTo>
                    <a:pt x="56134" y="79502"/>
                  </a:lnTo>
                  <a:lnTo>
                    <a:pt x="120142" y="79502"/>
                  </a:lnTo>
                  <a:close/>
                </a:path>
                <a:path extrusionOk="0" h="312420" w="287654">
                  <a:moveTo>
                    <a:pt x="287464" y="38"/>
                  </a:moveTo>
                  <a:lnTo>
                    <a:pt x="233426" y="38"/>
                  </a:lnTo>
                  <a:lnTo>
                    <a:pt x="233426" y="230759"/>
                  </a:lnTo>
                  <a:lnTo>
                    <a:pt x="287464" y="230759"/>
                  </a:lnTo>
                  <a:lnTo>
                    <a:pt x="287464" y="3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grpSp>
      <p:sp>
        <p:nvSpPr>
          <p:cNvPr id="123" name="Google Shape;123;p19"/>
          <p:cNvSpPr/>
          <p:nvPr/>
        </p:nvSpPr>
        <p:spPr>
          <a:xfrm>
            <a:off x="5697571" y="2528315"/>
            <a:ext cx="241459" cy="239078"/>
          </a:xfrm>
          <a:custGeom>
            <a:rect b="b" l="l" r="r" t="t"/>
            <a:pathLst>
              <a:path extrusionOk="0" h="318770" w="321945">
                <a:moveTo>
                  <a:pt x="321945" y="318262"/>
                </a:moveTo>
                <a:lnTo>
                  <a:pt x="287147" y="232791"/>
                </a:lnTo>
                <a:lnTo>
                  <a:pt x="270891" y="192913"/>
                </a:lnTo>
                <a:lnTo>
                  <a:pt x="216662" y="59690"/>
                </a:lnTo>
                <a:lnTo>
                  <a:pt x="207518" y="37312"/>
                </a:lnTo>
                <a:lnTo>
                  <a:pt x="207518" y="192913"/>
                </a:lnTo>
                <a:lnTo>
                  <a:pt x="105918" y="192913"/>
                </a:lnTo>
                <a:lnTo>
                  <a:pt x="157734" y="59690"/>
                </a:lnTo>
                <a:lnTo>
                  <a:pt x="207518" y="192913"/>
                </a:lnTo>
                <a:lnTo>
                  <a:pt x="207518" y="37312"/>
                </a:lnTo>
                <a:lnTo>
                  <a:pt x="192278" y="0"/>
                </a:lnTo>
                <a:lnTo>
                  <a:pt x="129667" y="8001"/>
                </a:lnTo>
                <a:lnTo>
                  <a:pt x="0" y="318262"/>
                </a:lnTo>
                <a:lnTo>
                  <a:pt x="58293" y="318262"/>
                </a:lnTo>
                <a:lnTo>
                  <a:pt x="90805" y="232791"/>
                </a:lnTo>
                <a:lnTo>
                  <a:pt x="224790" y="232791"/>
                </a:lnTo>
                <a:lnTo>
                  <a:pt x="257175" y="318262"/>
                </a:lnTo>
                <a:lnTo>
                  <a:pt x="321945" y="31826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124" name="Google Shape;124;p19"/>
          <p:cNvSpPr/>
          <p:nvPr/>
        </p:nvSpPr>
        <p:spPr>
          <a:xfrm>
            <a:off x="6005513" y="2532793"/>
            <a:ext cx="157163" cy="234315"/>
          </a:xfrm>
          <a:custGeom>
            <a:rect b="b" l="l" r="r" t="t"/>
            <a:pathLst>
              <a:path extrusionOk="0" h="312420" w="209550">
                <a:moveTo>
                  <a:pt x="209550" y="268478"/>
                </a:moveTo>
                <a:lnTo>
                  <a:pt x="62611" y="270510"/>
                </a:lnTo>
                <a:lnTo>
                  <a:pt x="62611" y="0"/>
                </a:lnTo>
                <a:lnTo>
                  <a:pt x="0" y="0"/>
                </a:lnTo>
                <a:lnTo>
                  <a:pt x="0" y="312293"/>
                </a:lnTo>
                <a:lnTo>
                  <a:pt x="203073" y="312293"/>
                </a:lnTo>
                <a:lnTo>
                  <a:pt x="209296" y="270510"/>
                </a:lnTo>
                <a:lnTo>
                  <a:pt x="209550" y="26847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pic>
        <p:nvPicPr>
          <p:cNvPr id="125" name="Google Shape;125;p19"/>
          <p:cNvPicPr preferRelativeResize="0"/>
          <p:nvPr/>
        </p:nvPicPr>
        <p:blipFill rotWithShape="1">
          <a:blip r:embed="rId15">
            <a:alphaModFix/>
          </a:blip>
          <a:srcRect b="0" l="0" r="0" t="0"/>
          <a:stretch/>
        </p:blipFill>
        <p:spPr>
          <a:xfrm>
            <a:off x="4115942" y="2886075"/>
            <a:ext cx="113252" cy="121920"/>
          </a:xfrm>
          <a:prstGeom prst="rect">
            <a:avLst/>
          </a:prstGeom>
          <a:noFill/>
          <a:ln>
            <a:noFill/>
          </a:ln>
        </p:spPr>
      </p:pic>
      <p:pic>
        <p:nvPicPr>
          <p:cNvPr id="126" name="Google Shape;126;p19"/>
          <p:cNvPicPr preferRelativeResize="0"/>
          <p:nvPr/>
        </p:nvPicPr>
        <p:blipFill rotWithShape="1">
          <a:blip r:embed="rId16">
            <a:alphaModFix/>
          </a:blip>
          <a:srcRect b="0" l="0" r="0" t="0"/>
          <a:stretch/>
        </p:blipFill>
        <p:spPr>
          <a:xfrm>
            <a:off x="4277772" y="2886075"/>
            <a:ext cx="87344" cy="121920"/>
          </a:xfrm>
          <a:prstGeom prst="rect">
            <a:avLst/>
          </a:prstGeom>
          <a:noFill/>
          <a:ln>
            <a:noFill/>
          </a:ln>
        </p:spPr>
      </p:pic>
      <p:grpSp>
        <p:nvGrpSpPr>
          <p:cNvPr id="127" name="Google Shape;127;p19"/>
          <p:cNvGrpSpPr/>
          <p:nvPr/>
        </p:nvGrpSpPr>
        <p:grpSpPr>
          <a:xfrm>
            <a:off x="4469130" y="2882648"/>
            <a:ext cx="277083" cy="127921"/>
            <a:chOff x="5958840" y="3843528"/>
            <a:chExt cx="369443" cy="170561"/>
          </a:xfrm>
        </p:grpSpPr>
        <p:pic>
          <p:nvPicPr>
            <p:cNvPr id="128" name="Google Shape;128;p19"/>
            <p:cNvPicPr preferRelativeResize="0"/>
            <p:nvPr/>
          </p:nvPicPr>
          <p:blipFill rotWithShape="1">
            <a:blip r:embed="rId17">
              <a:alphaModFix/>
            </a:blip>
            <a:srcRect b="0" l="0" r="0" t="0"/>
            <a:stretch/>
          </p:blipFill>
          <p:spPr>
            <a:xfrm>
              <a:off x="5958840" y="3843528"/>
              <a:ext cx="146938" cy="170561"/>
            </a:xfrm>
            <a:prstGeom prst="rect">
              <a:avLst/>
            </a:prstGeom>
            <a:noFill/>
            <a:ln>
              <a:noFill/>
            </a:ln>
          </p:spPr>
        </p:pic>
        <p:pic>
          <p:nvPicPr>
            <p:cNvPr id="129" name="Google Shape;129;p19"/>
            <p:cNvPicPr preferRelativeResize="0"/>
            <p:nvPr/>
          </p:nvPicPr>
          <p:blipFill rotWithShape="1">
            <a:blip r:embed="rId18">
              <a:alphaModFix/>
            </a:blip>
            <a:srcRect b="0" l="0" r="0" t="0"/>
            <a:stretch/>
          </p:blipFill>
          <p:spPr>
            <a:xfrm>
              <a:off x="6148959" y="3843528"/>
              <a:ext cx="179324" cy="170561"/>
            </a:xfrm>
            <a:prstGeom prst="rect">
              <a:avLst/>
            </a:prstGeom>
            <a:noFill/>
            <a:ln>
              <a:noFill/>
            </a:ln>
          </p:spPr>
        </p:pic>
      </p:grpSp>
      <p:grpSp>
        <p:nvGrpSpPr>
          <p:cNvPr id="130" name="Google Shape;130;p19"/>
          <p:cNvGrpSpPr/>
          <p:nvPr/>
        </p:nvGrpSpPr>
        <p:grpSpPr>
          <a:xfrm>
            <a:off x="4794884" y="2882648"/>
            <a:ext cx="246317" cy="127921"/>
            <a:chOff x="6393179" y="3843528"/>
            <a:chExt cx="328422" cy="170561"/>
          </a:xfrm>
        </p:grpSpPr>
        <p:pic>
          <p:nvPicPr>
            <p:cNvPr id="131" name="Google Shape;131;p19"/>
            <p:cNvPicPr preferRelativeResize="0"/>
            <p:nvPr/>
          </p:nvPicPr>
          <p:blipFill rotWithShape="1">
            <a:blip r:embed="rId19">
              <a:alphaModFix/>
            </a:blip>
            <a:srcRect b="0" l="0" r="0" t="0"/>
            <a:stretch/>
          </p:blipFill>
          <p:spPr>
            <a:xfrm>
              <a:off x="6393179" y="3847465"/>
              <a:ext cx="110109" cy="162687"/>
            </a:xfrm>
            <a:prstGeom prst="rect">
              <a:avLst/>
            </a:prstGeom>
            <a:noFill/>
            <a:ln>
              <a:noFill/>
            </a:ln>
          </p:spPr>
        </p:pic>
        <p:pic>
          <p:nvPicPr>
            <p:cNvPr id="132" name="Google Shape;132;p19"/>
            <p:cNvPicPr preferRelativeResize="0"/>
            <p:nvPr/>
          </p:nvPicPr>
          <p:blipFill rotWithShape="1">
            <a:blip r:embed="rId20">
              <a:alphaModFix/>
            </a:blip>
            <a:srcRect b="0" l="0" r="0" t="0"/>
            <a:stretch/>
          </p:blipFill>
          <p:spPr>
            <a:xfrm>
              <a:off x="6544436" y="3843528"/>
              <a:ext cx="177165" cy="170561"/>
            </a:xfrm>
            <a:prstGeom prst="rect">
              <a:avLst/>
            </a:prstGeom>
            <a:noFill/>
            <a:ln>
              <a:noFill/>
            </a:ln>
          </p:spPr>
        </p:pic>
      </p:grpSp>
      <p:pic>
        <p:nvPicPr>
          <p:cNvPr id="133" name="Google Shape;133;p19"/>
          <p:cNvPicPr preferRelativeResize="0"/>
          <p:nvPr/>
        </p:nvPicPr>
        <p:blipFill rotWithShape="1">
          <a:blip r:embed="rId21">
            <a:alphaModFix/>
          </a:blip>
          <a:srcRect b="0" l="0" r="0" t="0"/>
          <a:stretch/>
        </p:blipFill>
        <p:spPr>
          <a:xfrm>
            <a:off x="5081779" y="2885600"/>
            <a:ext cx="165259" cy="122015"/>
          </a:xfrm>
          <a:prstGeom prst="rect">
            <a:avLst/>
          </a:prstGeom>
          <a:noFill/>
          <a:ln>
            <a:noFill/>
          </a:ln>
        </p:spPr>
      </p:pic>
      <p:pic>
        <p:nvPicPr>
          <p:cNvPr id="134" name="Google Shape;134;p19"/>
          <p:cNvPicPr preferRelativeResize="0"/>
          <p:nvPr/>
        </p:nvPicPr>
        <p:blipFill rotWithShape="1">
          <a:blip r:embed="rId22">
            <a:alphaModFix/>
          </a:blip>
          <a:srcRect b="0" l="0" r="0" t="0"/>
          <a:stretch/>
        </p:blipFill>
        <p:spPr>
          <a:xfrm>
            <a:off x="5295709" y="2885600"/>
            <a:ext cx="98774" cy="122015"/>
          </a:xfrm>
          <a:prstGeom prst="rect">
            <a:avLst/>
          </a:prstGeom>
          <a:noFill/>
          <a:ln>
            <a:noFill/>
          </a:ln>
        </p:spPr>
      </p:pic>
      <p:sp>
        <p:nvSpPr>
          <p:cNvPr id="135" name="Google Shape;135;p19"/>
          <p:cNvSpPr/>
          <p:nvPr/>
        </p:nvSpPr>
        <p:spPr>
          <a:xfrm>
            <a:off x="5443157" y="2885647"/>
            <a:ext cx="22860" cy="122396"/>
          </a:xfrm>
          <a:custGeom>
            <a:rect b="b" l="l" r="r" t="t"/>
            <a:pathLst>
              <a:path extrusionOk="0" h="163195" w="30479">
                <a:moveTo>
                  <a:pt x="30266" y="0"/>
                </a:moveTo>
                <a:lnTo>
                  <a:pt x="0" y="0"/>
                </a:lnTo>
                <a:lnTo>
                  <a:pt x="0" y="162623"/>
                </a:lnTo>
                <a:lnTo>
                  <a:pt x="30266" y="162623"/>
                </a:lnTo>
                <a:lnTo>
                  <a:pt x="30266"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pic>
        <p:nvPicPr>
          <p:cNvPr id="136" name="Google Shape;136;p19"/>
          <p:cNvPicPr preferRelativeResize="0"/>
          <p:nvPr/>
        </p:nvPicPr>
        <p:blipFill rotWithShape="1">
          <a:blip r:embed="rId23">
            <a:alphaModFix/>
          </a:blip>
          <a:srcRect b="0" l="0" r="0" t="0"/>
          <a:stretch/>
        </p:blipFill>
        <p:spPr>
          <a:xfrm>
            <a:off x="5508022" y="2882646"/>
            <a:ext cx="128016" cy="124968"/>
          </a:xfrm>
          <a:prstGeom prst="rect">
            <a:avLst/>
          </a:prstGeom>
          <a:noFill/>
          <a:ln>
            <a:noFill/>
          </a:ln>
        </p:spPr>
      </p:pic>
      <p:pic>
        <p:nvPicPr>
          <p:cNvPr id="137" name="Google Shape;137;p19"/>
          <p:cNvPicPr preferRelativeResize="0"/>
          <p:nvPr/>
        </p:nvPicPr>
        <p:blipFill rotWithShape="1">
          <a:blip r:embed="rId24">
            <a:alphaModFix/>
          </a:blip>
          <a:srcRect b="0" l="0" r="0" t="0"/>
          <a:stretch/>
        </p:blipFill>
        <p:spPr>
          <a:xfrm>
            <a:off x="2831210" y="1923670"/>
            <a:ext cx="1105281" cy="1295019"/>
          </a:xfrm>
          <a:prstGeom prst="rect">
            <a:avLst/>
          </a:prstGeom>
          <a:noFill/>
          <a:ln>
            <a:noFill/>
          </a:ln>
        </p:spPr>
      </p:pic>
      <p:sp>
        <p:nvSpPr>
          <p:cNvPr id="138" name="Google Shape;138;p19"/>
          <p:cNvSpPr txBox="1"/>
          <p:nvPr/>
        </p:nvSpPr>
        <p:spPr>
          <a:xfrm>
            <a:off x="4841177" y="4908576"/>
            <a:ext cx="87154" cy="171201"/>
          </a:xfrm>
          <a:prstGeom prst="rect">
            <a:avLst/>
          </a:prstGeom>
          <a:noFill/>
          <a:ln>
            <a:noFill/>
          </a:ln>
        </p:spPr>
        <p:txBody>
          <a:bodyPr anchorCtr="0" anchor="t" bIns="0" lIns="0" spcFirstLastPara="1" rIns="0" wrap="square" tIns="9525">
            <a:spAutoFit/>
          </a:bodyPr>
          <a:lstStyle/>
          <a:p>
            <a:pPr indent="0" lvl="0" marL="12700" marR="0" rtl="0" algn="l">
              <a:spcBef>
                <a:spcPts val="0"/>
              </a:spcBef>
              <a:spcAft>
                <a:spcPts val="0"/>
              </a:spcAft>
              <a:buNone/>
            </a:pPr>
            <a:r>
              <a:rPr lang="es" sz="1100">
                <a:solidFill>
                  <a:schemeClr val="dk1"/>
                </a:solidFill>
                <a:latin typeface="Calibri"/>
                <a:ea typeface="Calibri"/>
                <a:cs typeface="Calibri"/>
                <a:sym typeface="Calibri"/>
              </a:rPr>
              <a:t>1</a:t>
            </a:r>
            <a:endParaRPr sz="11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txBox="1"/>
          <p:nvPr>
            <p:ph idx="1" type="body"/>
          </p:nvPr>
        </p:nvSpPr>
        <p:spPr>
          <a:xfrm>
            <a:off x="1822202" y="1171838"/>
            <a:ext cx="11052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s" sz="1400">
                <a:solidFill>
                  <a:schemeClr val="dk1"/>
                </a:solidFill>
                <a:highlight>
                  <a:srgbClr val="B6D7A8"/>
                </a:highlight>
                <a:latin typeface="Playfair Display"/>
                <a:ea typeface="Playfair Display"/>
                <a:cs typeface="Playfair Display"/>
                <a:sym typeface="Playfair Display"/>
              </a:rPr>
              <a:t>Advantages</a:t>
            </a:r>
            <a:endParaRPr sz="1900">
              <a:highlight>
                <a:srgbClr val="B6D7A8"/>
              </a:highlight>
            </a:endParaRPr>
          </a:p>
        </p:txBody>
      </p:sp>
      <p:sp>
        <p:nvSpPr>
          <p:cNvPr id="212" name="Google Shape;212;p28"/>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sz="3000">
                <a:latin typeface="Oswald"/>
                <a:ea typeface="Oswald"/>
                <a:cs typeface="Oswald"/>
                <a:sym typeface="Oswald"/>
              </a:rPr>
              <a:t>Data augmentation: Advantages and disadvantages</a:t>
            </a:r>
            <a:endParaRPr sz="3000">
              <a:solidFill>
                <a:srgbClr val="000000"/>
              </a:solidFill>
              <a:latin typeface="Oswald"/>
              <a:ea typeface="Oswald"/>
              <a:cs typeface="Oswald"/>
              <a:sym typeface="Oswald"/>
            </a:endParaRPr>
          </a:p>
        </p:txBody>
      </p:sp>
      <p:sp>
        <p:nvSpPr>
          <p:cNvPr id="213" name="Google Shape;213;p28"/>
          <p:cNvSpPr txBox="1"/>
          <p:nvPr/>
        </p:nvSpPr>
        <p:spPr>
          <a:xfrm>
            <a:off x="615675" y="1541350"/>
            <a:ext cx="3309000" cy="29862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SzPts val="1300"/>
              <a:buFont typeface="Playfair Display"/>
              <a:buChar char="●"/>
            </a:pPr>
            <a:r>
              <a:rPr lang="es" sz="1300">
                <a:latin typeface="Playfair Display"/>
                <a:ea typeface="Playfair Display"/>
                <a:cs typeface="Playfair Display"/>
                <a:sym typeface="Playfair Display"/>
              </a:rPr>
              <a:t>Augmented data is improving the per</a:t>
            </a:r>
            <a:r>
              <a:rPr lang="es" sz="1300">
                <a:solidFill>
                  <a:schemeClr val="dk1"/>
                </a:solidFill>
                <a:latin typeface="Playfair Display"/>
                <a:ea typeface="Playfair Display"/>
                <a:cs typeface="Playfair Display"/>
                <a:sym typeface="Playfair Display"/>
              </a:rPr>
              <a:t>formance and results of deep learning models by generating new and diverse instances for training datasets. </a:t>
            </a:r>
            <a:endParaRPr sz="1300">
              <a:latin typeface="Playfair Display"/>
              <a:ea typeface="Playfair Display"/>
              <a:cs typeface="Playfair Display"/>
              <a:sym typeface="Playfair Display"/>
            </a:endParaRPr>
          </a:p>
          <a:p>
            <a:pPr indent="-311150" lvl="0" marL="457200" rtl="0" algn="just">
              <a:spcBef>
                <a:spcPts val="0"/>
              </a:spcBef>
              <a:spcAft>
                <a:spcPts val="0"/>
              </a:spcAft>
              <a:buSzPts val="1300"/>
              <a:buFont typeface="Playfair Display"/>
              <a:buChar char="●"/>
            </a:pPr>
            <a:r>
              <a:rPr lang="es" sz="1300">
                <a:latin typeface="Playfair Display"/>
                <a:ea typeface="Playfair Display"/>
                <a:cs typeface="Playfair Display"/>
                <a:sym typeface="Playfair Display"/>
              </a:rPr>
              <a:t>Reduces </a:t>
            </a:r>
            <a:r>
              <a:rPr lang="es" sz="1300">
                <a:latin typeface="Playfair Display"/>
                <a:ea typeface="Playfair Display"/>
                <a:cs typeface="Playfair Display"/>
                <a:sym typeface="Playfair Display"/>
              </a:rPr>
              <a:t>operating</a:t>
            </a:r>
            <a:r>
              <a:rPr lang="es" sz="1300">
                <a:latin typeface="Playfair Display"/>
                <a:ea typeface="Playfair Display"/>
                <a:cs typeface="Playfair Display"/>
                <a:sym typeface="Playfair Display"/>
              </a:rPr>
              <a:t> costs related to data collection</a:t>
            </a:r>
            <a:endParaRPr sz="1300">
              <a:latin typeface="Playfair Display"/>
              <a:ea typeface="Playfair Display"/>
              <a:cs typeface="Playfair Display"/>
              <a:sym typeface="Playfair Display"/>
            </a:endParaRPr>
          </a:p>
          <a:p>
            <a:pPr indent="-311150" lvl="0" marL="457200" rtl="0" algn="just">
              <a:spcBef>
                <a:spcPts val="0"/>
              </a:spcBef>
              <a:spcAft>
                <a:spcPts val="0"/>
              </a:spcAft>
              <a:buSzPts val="1300"/>
              <a:buFont typeface="Playfair Display"/>
              <a:buChar char="●"/>
            </a:pPr>
            <a:r>
              <a:rPr lang="es" sz="1300">
                <a:latin typeface="Playfair Display"/>
                <a:ea typeface="Playfair Display"/>
                <a:cs typeface="Playfair Display"/>
                <a:sym typeface="Playfair Display"/>
              </a:rPr>
              <a:t>Data collection and data labeling can be time-consuming and expensive processes for deep learning models. Companies can cut operational expenses by transforming datasets using data augmentation techniques.</a:t>
            </a:r>
            <a:endParaRPr sz="1300">
              <a:latin typeface="Playfair Display"/>
              <a:ea typeface="Playfair Display"/>
              <a:cs typeface="Playfair Display"/>
              <a:sym typeface="Playfair Display"/>
            </a:endParaRPr>
          </a:p>
        </p:txBody>
      </p:sp>
      <p:sp>
        <p:nvSpPr>
          <p:cNvPr id="214" name="Google Shape;214;p28"/>
          <p:cNvSpPr txBox="1"/>
          <p:nvPr>
            <p:ph idx="1" type="body"/>
          </p:nvPr>
        </p:nvSpPr>
        <p:spPr>
          <a:xfrm>
            <a:off x="5762250" y="1171838"/>
            <a:ext cx="12615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s" sz="1400">
                <a:solidFill>
                  <a:schemeClr val="dk1"/>
                </a:solidFill>
                <a:highlight>
                  <a:srgbClr val="F4CCCC"/>
                </a:highlight>
                <a:latin typeface="Playfair Display"/>
                <a:ea typeface="Playfair Display"/>
                <a:cs typeface="Playfair Display"/>
                <a:sym typeface="Playfair Display"/>
              </a:rPr>
              <a:t>Disa</a:t>
            </a:r>
            <a:r>
              <a:rPr lang="es" sz="1400">
                <a:solidFill>
                  <a:schemeClr val="dk1"/>
                </a:solidFill>
                <a:highlight>
                  <a:srgbClr val="F4CCCC"/>
                </a:highlight>
                <a:latin typeface="Playfair Display"/>
                <a:ea typeface="Playfair Display"/>
                <a:cs typeface="Playfair Display"/>
                <a:sym typeface="Playfair Display"/>
              </a:rPr>
              <a:t>dvantages</a:t>
            </a:r>
            <a:endParaRPr sz="1900">
              <a:highlight>
                <a:srgbClr val="F4CCCC"/>
              </a:highlight>
            </a:endParaRPr>
          </a:p>
        </p:txBody>
      </p:sp>
      <p:sp>
        <p:nvSpPr>
          <p:cNvPr id="215" name="Google Shape;215;p28"/>
          <p:cNvSpPr txBox="1"/>
          <p:nvPr/>
        </p:nvSpPr>
        <p:spPr>
          <a:xfrm>
            <a:off x="4738500" y="1541375"/>
            <a:ext cx="3309000" cy="23859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SzPts val="1300"/>
              <a:buFont typeface="Playfair Display"/>
              <a:buChar char="●"/>
            </a:pPr>
            <a:r>
              <a:rPr lang="es" sz="1300">
                <a:latin typeface="Playfair Display"/>
                <a:ea typeface="Playfair Display"/>
                <a:cs typeface="Playfair Display"/>
                <a:sym typeface="Playfair Display"/>
              </a:rPr>
              <a:t>Cost of quality assurance of the augmented datasets.</a:t>
            </a:r>
            <a:endParaRPr sz="1300">
              <a:latin typeface="Playfair Display"/>
              <a:ea typeface="Playfair Display"/>
              <a:cs typeface="Playfair Display"/>
              <a:sym typeface="Playfair Display"/>
            </a:endParaRPr>
          </a:p>
          <a:p>
            <a:pPr indent="-311150" lvl="0" marL="457200" rtl="0" algn="just">
              <a:spcBef>
                <a:spcPts val="0"/>
              </a:spcBef>
              <a:spcAft>
                <a:spcPts val="0"/>
              </a:spcAft>
              <a:buSzPts val="1300"/>
              <a:buFont typeface="Playfair Display"/>
              <a:buChar char="●"/>
            </a:pPr>
            <a:r>
              <a:rPr lang="es" sz="1300">
                <a:latin typeface="Playfair Display"/>
                <a:ea typeface="Playfair Display"/>
                <a:cs typeface="Playfair Display"/>
                <a:sym typeface="Playfair Display"/>
              </a:rPr>
              <a:t>Research and Development to build synthetic data with advanced applications.</a:t>
            </a:r>
            <a:endParaRPr sz="1300">
              <a:latin typeface="Playfair Display"/>
              <a:ea typeface="Playfair Display"/>
              <a:cs typeface="Playfair Display"/>
              <a:sym typeface="Playfair Display"/>
            </a:endParaRPr>
          </a:p>
          <a:p>
            <a:pPr indent="-311150" lvl="0" marL="457200" rtl="0" algn="just">
              <a:spcBef>
                <a:spcPts val="0"/>
              </a:spcBef>
              <a:spcAft>
                <a:spcPts val="0"/>
              </a:spcAft>
              <a:buSzPts val="1300"/>
              <a:buFont typeface="Playfair Display"/>
              <a:buChar char="●"/>
            </a:pPr>
            <a:r>
              <a:rPr lang="es" sz="1300">
                <a:latin typeface="Playfair Display"/>
                <a:ea typeface="Playfair Display"/>
                <a:cs typeface="Playfair Display"/>
                <a:sym typeface="Playfair Display"/>
              </a:rPr>
              <a:t>Verification of image augmentation techniques like GANs is challenging.</a:t>
            </a:r>
            <a:endParaRPr sz="1300">
              <a:latin typeface="Playfair Display"/>
              <a:ea typeface="Playfair Display"/>
              <a:cs typeface="Playfair Display"/>
              <a:sym typeface="Playfair Display"/>
            </a:endParaRPr>
          </a:p>
          <a:p>
            <a:pPr indent="-311150" lvl="0" marL="457200" rtl="0" algn="just">
              <a:spcBef>
                <a:spcPts val="0"/>
              </a:spcBef>
              <a:spcAft>
                <a:spcPts val="0"/>
              </a:spcAft>
              <a:buSzPts val="1300"/>
              <a:buFont typeface="Playfair Display"/>
              <a:buChar char="●"/>
            </a:pPr>
            <a:r>
              <a:rPr lang="es" sz="1300">
                <a:latin typeface="Playfair Display"/>
                <a:ea typeface="Playfair Display"/>
                <a:cs typeface="Playfair Display"/>
                <a:sym typeface="Playfair Display"/>
              </a:rPr>
              <a:t>Finding an optimal augmentation strategy for the data is non-trivial.</a:t>
            </a:r>
            <a:endParaRPr sz="1300">
              <a:latin typeface="Playfair Display"/>
              <a:ea typeface="Playfair Display"/>
              <a:cs typeface="Playfair Display"/>
              <a:sym typeface="Playfair Display"/>
            </a:endParaRPr>
          </a:p>
          <a:p>
            <a:pPr indent="-311150" lvl="0" marL="457200" rtl="0" algn="just">
              <a:spcBef>
                <a:spcPts val="0"/>
              </a:spcBef>
              <a:spcAft>
                <a:spcPts val="0"/>
              </a:spcAft>
              <a:buSzPts val="1300"/>
              <a:buFont typeface="Playfair Display"/>
              <a:buChar char="●"/>
            </a:pPr>
            <a:r>
              <a:rPr lang="es" sz="1300">
                <a:latin typeface="Playfair Display"/>
                <a:ea typeface="Playfair Display"/>
                <a:cs typeface="Playfair Display"/>
                <a:sym typeface="Playfair Display"/>
              </a:rPr>
              <a:t>The inherent bias of original data persists in augmented data.</a:t>
            </a:r>
            <a:endParaRPr sz="1300">
              <a:latin typeface="Playfair Display"/>
              <a:ea typeface="Playfair Display"/>
              <a:cs typeface="Playfair Display"/>
              <a:sym typeface="Playfair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9"/>
          <p:cNvSpPr txBox="1"/>
          <p:nvPr>
            <p:ph idx="1" type="body"/>
          </p:nvPr>
        </p:nvSpPr>
        <p:spPr>
          <a:xfrm>
            <a:off x="776191" y="2286097"/>
            <a:ext cx="7591500" cy="277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221" name="Google Shape;221;p29"/>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sz="3000">
                <a:latin typeface="Oswald"/>
                <a:ea typeface="Oswald"/>
                <a:cs typeface="Oswald"/>
                <a:sym typeface="Oswald"/>
              </a:rPr>
              <a:t>Data augmentation: T</a:t>
            </a:r>
            <a:r>
              <a:rPr lang="es" sz="3000">
                <a:latin typeface="Oswald"/>
                <a:ea typeface="Oswald"/>
                <a:cs typeface="Oswald"/>
                <a:sym typeface="Oswald"/>
              </a:rPr>
              <a:t>echniques in Computer Vision</a:t>
            </a:r>
            <a:endParaRPr sz="3000">
              <a:solidFill>
                <a:srgbClr val="000000"/>
              </a:solidFill>
              <a:latin typeface="Oswald"/>
              <a:ea typeface="Oswald"/>
              <a:cs typeface="Oswald"/>
              <a:sym typeface="Oswald"/>
            </a:endParaRPr>
          </a:p>
        </p:txBody>
      </p:sp>
      <p:sp>
        <p:nvSpPr>
          <p:cNvPr id="222" name="Google Shape;222;p29"/>
          <p:cNvSpPr txBox="1"/>
          <p:nvPr/>
        </p:nvSpPr>
        <p:spPr>
          <a:xfrm>
            <a:off x="311700" y="946725"/>
            <a:ext cx="4572300" cy="3586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s" sz="1300">
                <a:latin typeface="Playfair Display"/>
                <a:ea typeface="Playfair Display"/>
                <a:cs typeface="Playfair Display"/>
                <a:sym typeface="Playfair Display"/>
              </a:rPr>
              <a:t>1. Position Augmentation</a:t>
            </a:r>
            <a:endParaRPr b="1" sz="1300">
              <a:latin typeface="Playfair Display"/>
              <a:ea typeface="Playfair Display"/>
              <a:cs typeface="Playfair Display"/>
              <a:sym typeface="Playfair Display"/>
            </a:endParaRPr>
          </a:p>
          <a:p>
            <a:pPr indent="0" lvl="0" marL="457200" rtl="0" algn="just">
              <a:spcBef>
                <a:spcPts val="0"/>
              </a:spcBef>
              <a:spcAft>
                <a:spcPts val="0"/>
              </a:spcAft>
              <a:buNone/>
            </a:pPr>
            <a:r>
              <a:rPr b="1" lang="es" sz="1300">
                <a:latin typeface="Playfair Display"/>
                <a:ea typeface="Playfair Display"/>
                <a:cs typeface="Playfair Display"/>
                <a:sym typeface="Playfair Display"/>
              </a:rPr>
              <a:t>Center Crop:</a:t>
            </a:r>
            <a:r>
              <a:rPr lang="es" sz="1300">
                <a:latin typeface="Playfair Display"/>
                <a:ea typeface="Playfair Display"/>
                <a:cs typeface="Playfair Display"/>
                <a:sym typeface="Playfair Display"/>
              </a:rPr>
              <a:t> Crops the given image at the center. </a:t>
            </a:r>
            <a:endParaRPr sz="1300">
              <a:latin typeface="Playfair Display"/>
              <a:ea typeface="Playfair Display"/>
              <a:cs typeface="Playfair Display"/>
              <a:sym typeface="Playfair Display"/>
            </a:endParaRPr>
          </a:p>
          <a:p>
            <a:pPr indent="0" lvl="0" marL="457200" rtl="0" algn="just">
              <a:spcBef>
                <a:spcPts val="0"/>
              </a:spcBef>
              <a:spcAft>
                <a:spcPts val="0"/>
              </a:spcAft>
              <a:buNone/>
            </a:pPr>
            <a:r>
              <a:rPr b="1" lang="es" sz="1300">
                <a:latin typeface="Playfair Display"/>
                <a:ea typeface="Playfair Display"/>
                <a:cs typeface="Playfair Display"/>
                <a:sym typeface="Playfair Display"/>
              </a:rPr>
              <a:t>Random Crop: </a:t>
            </a:r>
            <a:r>
              <a:rPr lang="es" sz="1300">
                <a:latin typeface="Playfair Display"/>
                <a:ea typeface="Playfair Display"/>
                <a:cs typeface="Playfair Display"/>
                <a:sym typeface="Playfair Display"/>
              </a:rPr>
              <a:t>Crop the given image at a random location. </a:t>
            </a:r>
            <a:endParaRPr sz="1300">
              <a:latin typeface="Playfair Display"/>
              <a:ea typeface="Playfair Display"/>
              <a:cs typeface="Playfair Display"/>
              <a:sym typeface="Playfair Display"/>
            </a:endParaRPr>
          </a:p>
          <a:p>
            <a:pPr indent="0" lvl="0" marL="457200" rtl="0" algn="just">
              <a:spcBef>
                <a:spcPts val="0"/>
              </a:spcBef>
              <a:spcAft>
                <a:spcPts val="0"/>
              </a:spcAft>
              <a:buNone/>
            </a:pPr>
            <a:r>
              <a:rPr b="1" lang="es" sz="1300">
                <a:latin typeface="Playfair Display"/>
                <a:ea typeface="Playfair Display"/>
                <a:cs typeface="Playfair Display"/>
                <a:sym typeface="Playfair Display"/>
              </a:rPr>
              <a:t>Random Vertical/</a:t>
            </a:r>
            <a:r>
              <a:rPr b="1" lang="es" sz="1300">
                <a:latin typeface="Playfair Display"/>
                <a:ea typeface="Playfair Display"/>
                <a:cs typeface="Playfair Display"/>
                <a:sym typeface="Playfair Display"/>
              </a:rPr>
              <a:t>Horizontal</a:t>
            </a:r>
            <a:r>
              <a:rPr b="1" lang="es" sz="1300">
                <a:latin typeface="Playfair Display"/>
                <a:ea typeface="Playfair Display"/>
                <a:cs typeface="Playfair Display"/>
                <a:sym typeface="Playfair Display"/>
              </a:rPr>
              <a:t> Flip: </a:t>
            </a:r>
            <a:r>
              <a:rPr lang="es" sz="1300">
                <a:latin typeface="Playfair Display"/>
                <a:ea typeface="Playfair Display"/>
                <a:cs typeface="Playfair Display"/>
                <a:sym typeface="Playfair Display"/>
              </a:rPr>
              <a:t>Vertically/</a:t>
            </a:r>
            <a:r>
              <a:rPr lang="es" sz="1300">
                <a:solidFill>
                  <a:schemeClr val="dk1"/>
                </a:solidFill>
                <a:latin typeface="Playfair Display"/>
                <a:ea typeface="Playfair Display"/>
                <a:cs typeface="Playfair Display"/>
                <a:sym typeface="Playfair Display"/>
              </a:rPr>
              <a:t>Horizontally</a:t>
            </a:r>
            <a:r>
              <a:rPr lang="es" sz="1300">
                <a:latin typeface="Playfair Display"/>
                <a:ea typeface="Playfair Display"/>
                <a:cs typeface="Playfair Display"/>
                <a:sym typeface="Playfair Display"/>
              </a:rPr>
              <a:t> flips the given image randomly with a given probability. </a:t>
            </a:r>
            <a:endParaRPr sz="1300">
              <a:latin typeface="Playfair Display"/>
              <a:ea typeface="Playfair Display"/>
              <a:cs typeface="Playfair Display"/>
              <a:sym typeface="Playfair Display"/>
            </a:endParaRPr>
          </a:p>
          <a:p>
            <a:pPr indent="0" lvl="0" marL="457200" rtl="0" algn="just">
              <a:spcBef>
                <a:spcPts val="0"/>
              </a:spcBef>
              <a:spcAft>
                <a:spcPts val="0"/>
              </a:spcAft>
              <a:buNone/>
            </a:pPr>
            <a:r>
              <a:rPr b="1" lang="es" sz="1300">
                <a:latin typeface="Playfair Display"/>
                <a:ea typeface="Playfair Display"/>
                <a:cs typeface="Playfair Display"/>
                <a:sym typeface="Playfair Display"/>
              </a:rPr>
              <a:t>Random Rotation: </a:t>
            </a:r>
            <a:r>
              <a:rPr lang="es" sz="1300">
                <a:latin typeface="Playfair Display"/>
                <a:ea typeface="Playfair Display"/>
                <a:cs typeface="Playfair Display"/>
                <a:sym typeface="Playfair Display"/>
              </a:rPr>
              <a:t>Rotate the image by some angle. </a:t>
            </a:r>
            <a:endParaRPr sz="1300">
              <a:latin typeface="Playfair Display"/>
              <a:ea typeface="Playfair Display"/>
              <a:cs typeface="Playfair Display"/>
              <a:sym typeface="Playfair Display"/>
            </a:endParaRPr>
          </a:p>
          <a:p>
            <a:pPr indent="0" lvl="0" marL="457200" rtl="0" algn="just">
              <a:spcBef>
                <a:spcPts val="0"/>
              </a:spcBef>
              <a:spcAft>
                <a:spcPts val="0"/>
              </a:spcAft>
              <a:buNone/>
            </a:pPr>
            <a:r>
              <a:rPr lang="es" sz="1300">
                <a:latin typeface="Playfair Display"/>
                <a:ea typeface="Playfair Display"/>
                <a:cs typeface="Playfair Display"/>
                <a:sym typeface="Playfair Display"/>
              </a:rPr>
              <a:t>Resize: Resize the size of the input image to a given size. </a:t>
            </a:r>
            <a:endParaRPr sz="1300">
              <a:latin typeface="Playfair Display"/>
              <a:ea typeface="Playfair Display"/>
              <a:cs typeface="Playfair Display"/>
              <a:sym typeface="Playfair Display"/>
            </a:endParaRPr>
          </a:p>
          <a:p>
            <a:pPr indent="0" lvl="0" marL="0" rtl="0" algn="just">
              <a:spcBef>
                <a:spcPts val="0"/>
              </a:spcBef>
              <a:spcAft>
                <a:spcPts val="0"/>
              </a:spcAft>
              <a:buNone/>
            </a:pPr>
            <a:r>
              <a:rPr b="1" lang="es" sz="1300">
                <a:latin typeface="Playfair Display"/>
                <a:ea typeface="Playfair Display"/>
                <a:cs typeface="Playfair Display"/>
                <a:sym typeface="Playfair Display"/>
              </a:rPr>
              <a:t>2. Color Augmentation</a:t>
            </a:r>
            <a:endParaRPr b="1" sz="1300">
              <a:latin typeface="Playfair Display"/>
              <a:ea typeface="Playfair Display"/>
              <a:cs typeface="Playfair Display"/>
              <a:sym typeface="Playfair Display"/>
            </a:endParaRPr>
          </a:p>
          <a:p>
            <a:pPr indent="0" lvl="0" marL="457200" rtl="0" algn="just">
              <a:spcBef>
                <a:spcPts val="0"/>
              </a:spcBef>
              <a:spcAft>
                <a:spcPts val="0"/>
              </a:spcAft>
              <a:buNone/>
            </a:pPr>
            <a:r>
              <a:rPr b="1" lang="es" sz="1300">
                <a:latin typeface="Playfair Display"/>
                <a:ea typeface="Playfair Display"/>
                <a:cs typeface="Playfair Display"/>
                <a:sym typeface="Playfair Display"/>
              </a:rPr>
              <a:t>Brightness:</a:t>
            </a:r>
            <a:r>
              <a:rPr lang="es" sz="1300">
                <a:latin typeface="Playfair Display"/>
                <a:ea typeface="Playfair Display"/>
                <a:cs typeface="Playfair Display"/>
                <a:sym typeface="Playfair Display"/>
              </a:rPr>
              <a:t> Change the brightness of the image. The resultant image becomes darker or lighter.</a:t>
            </a:r>
            <a:endParaRPr sz="1300">
              <a:latin typeface="Playfair Display"/>
              <a:ea typeface="Playfair Display"/>
              <a:cs typeface="Playfair Display"/>
              <a:sym typeface="Playfair Display"/>
            </a:endParaRPr>
          </a:p>
          <a:p>
            <a:pPr indent="0" lvl="0" marL="457200" rtl="0" algn="just">
              <a:spcBef>
                <a:spcPts val="0"/>
              </a:spcBef>
              <a:spcAft>
                <a:spcPts val="0"/>
              </a:spcAft>
              <a:buNone/>
            </a:pPr>
            <a:r>
              <a:rPr b="1" lang="es" sz="1300">
                <a:latin typeface="Playfair Display"/>
                <a:ea typeface="Playfair Display"/>
                <a:cs typeface="Playfair Display"/>
                <a:sym typeface="Playfair Display"/>
              </a:rPr>
              <a:t>Contrast:</a:t>
            </a:r>
            <a:r>
              <a:rPr lang="es" sz="1300">
                <a:latin typeface="Playfair Display"/>
                <a:ea typeface="Playfair Display"/>
                <a:cs typeface="Playfair Display"/>
                <a:sym typeface="Playfair Display"/>
              </a:rPr>
              <a:t> degree of separation between the darkest and brightest areas of an image. </a:t>
            </a:r>
            <a:endParaRPr sz="1300">
              <a:latin typeface="Playfair Display"/>
              <a:ea typeface="Playfair Display"/>
              <a:cs typeface="Playfair Display"/>
              <a:sym typeface="Playfair Display"/>
            </a:endParaRPr>
          </a:p>
          <a:p>
            <a:pPr indent="0" lvl="0" marL="457200" rtl="0" algn="just">
              <a:spcBef>
                <a:spcPts val="0"/>
              </a:spcBef>
              <a:spcAft>
                <a:spcPts val="0"/>
              </a:spcAft>
              <a:buNone/>
            </a:pPr>
            <a:r>
              <a:rPr b="1" lang="es" sz="1300">
                <a:latin typeface="Playfair Display"/>
                <a:ea typeface="Playfair Display"/>
                <a:cs typeface="Playfair Display"/>
                <a:sym typeface="Playfair Display"/>
              </a:rPr>
              <a:t>Saturation:</a:t>
            </a:r>
            <a:r>
              <a:rPr lang="es" sz="1300">
                <a:latin typeface="Playfair Display"/>
                <a:ea typeface="Playfair Display"/>
                <a:cs typeface="Playfair Display"/>
                <a:sym typeface="Playfair Display"/>
              </a:rPr>
              <a:t> Saturation is the separation between the colors of an image.</a:t>
            </a:r>
            <a:endParaRPr sz="1300">
              <a:latin typeface="Playfair Display"/>
              <a:ea typeface="Playfair Display"/>
              <a:cs typeface="Playfair Display"/>
              <a:sym typeface="Playfair Display"/>
            </a:endParaRPr>
          </a:p>
        </p:txBody>
      </p:sp>
      <p:pic>
        <p:nvPicPr>
          <p:cNvPr id="223" name="Google Shape;223;p29"/>
          <p:cNvPicPr preferRelativeResize="0"/>
          <p:nvPr/>
        </p:nvPicPr>
        <p:blipFill>
          <a:blip r:embed="rId3">
            <a:alphaModFix/>
          </a:blip>
          <a:stretch>
            <a:fillRect/>
          </a:stretch>
        </p:blipFill>
        <p:spPr>
          <a:xfrm>
            <a:off x="5120000" y="1569675"/>
            <a:ext cx="4024001" cy="226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ph idx="1" type="body"/>
          </p:nvPr>
        </p:nvSpPr>
        <p:spPr>
          <a:xfrm>
            <a:off x="776191" y="2286097"/>
            <a:ext cx="7591500" cy="277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229" name="Google Shape;229;p30"/>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sz="3000">
                <a:latin typeface="Oswald"/>
                <a:ea typeface="Oswald"/>
                <a:cs typeface="Oswald"/>
                <a:sym typeface="Oswald"/>
              </a:rPr>
              <a:t>Data augmentation: GANs</a:t>
            </a:r>
            <a:endParaRPr sz="3000">
              <a:solidFill>
                <a:srgbClr val="000000"/>
              </a:solidFill>
              <a:latin typeface="Oswald"/>
              <a:ea typeface="Oswald"/>
              <a:cs typeface="Oswald"/>
              <a:sym typeface="Oswald"/>
            </a:endParaRPr>
          </a:p>
        </p:txBody>
      </p:sp>
      <p:pic>
        <p:nvPicPr>
          <p:cNvPr id="230" name="Google Shape;230;p30"/>
          <p:cNvPicPr preferRelativeResize="0"/>
          <p:nvPr/>
        </p:nvPicPr>
        <p:blipFill>
          <a:blip r:embed="rId3">
            <a:alphaModFix/>
          </a:blip>
          <a:stretch>
            <a:fillRect/>
          </a:stretch>
        </p:blipFill>
        <p:spPr>
          <a:xfrm>
            <a:off x="632774" y="2926200"/>
            <a:ext cx="4145651" cy="1425075"/>
          </a:xfrm>
          <a:prstGeom prst="rect">
            <a:avLst/>
          </a:prstGeom>
          <a:noFill/>
          <a:ln>
            <a:noFill/>
          </a:ln>
        </p:spPr>
      </p:pic>
      <p:sp>
        <p:nvSpPr>
          <p:cNvPr id="231" name="Google Shape;231;p30"/>
          <p:cNvSpPr txBox="1"/>
          <p:nvPr/>
        </p:nvSpPr>
        <p:spPr>
          <a:xfrm>
            <a:off x="489350" y="1304650"/>
            <a:ext cx="4432500" cy="1385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300">
                <a:latin typeface="Playfair Display"/>
                <a:ea typeface="Playfair Display"/>
                <a:cs typeface="Playfair Display"/>
                <a:sym typeface="Playfair Display"/>
              </a:rPr>
              <a:t>The synthetic generated images by the GANs are used as augmented images for the input to the model. Is mandatory training the generator and discriminator and also the classifier (based on the use case). The downside to using GANs is that it needs high resource consumption and effort.</a:t>
            </a:r>
            <a:endParaRPr sz="1300">
              <a:latin typeface="Playfair Display"/>
              <a:ea typeface="Playfair Display"/>
              <a:cs typeface="Playfair Display"/>
              <a:sym typeface="Playfair Display"/>
            </a:endParaRPr>
          </a:p>
        </p:txBody>
      </p:sp>
      <p:pic>
        <p:nvPicPr>
          <p:cNvPr id="232" name="Google Shape;232;p30"/>
          <p:cNvPicPr preferRelativeResize="0"/>
          <p:nvPr/>
        </p:nvPicPr>
        <p:blipFill>
          <a:blip r:embed="rId4">
            <a:alphaModFix/>
          </a:blip>
          <a:stretch>
            <a:fillRect/>
          </a:stretch>
        </p:blipFill>
        <p:spPr>
          <a:xfrm>
            <a:off x="5497475" y="520551"/>
            <a:ext cx="3025775" cy="3153875"/>
          </a:xfrm>
          <a:prstGeom prst="rect">
            <a:avLst/>
          </a:prstGeom>
          <a:noFill/>
          <a:ln>
            <a:noFill/>
          </a:ln>
        </p:spPr>
      </p:pic>
      <p:sp>
        <p:nvSpPr>
          <p:cNvPr id="233" name="Google Shape;233;p30"/>
          <p:cNvSpPr txBox="1"/>
          <p:nvPr/>
        </p:nvSpPr>
        <p:spPr>
          <a:xfrm>
            <a:off x="5653838" y="3674425"/>
            <a:ext cx="3000000" cy="102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000">
                <a:solidFill>
                  <a:schemeClr val="dk1"/>
                </a:solidFill>
                <a:latin typeface="Playfair Display"/>
                <a:ea typeface="Playfair Display"/>
                <a:cs typeface="Playfair Display"/>
                <a:sym typeface="Playfair Display"/>
              </a:rPr>
              <a:t>Figure 2.</a:t>
            </a:r>
            <a:r>
              <a:rPr lang="es" sz="1000">
                <a:solidFill>
                  <a:schemeClr val="dk1"/>
                </a:solidFill>
                <a:latin typeface="Playfair Display"/>
                <a:ea typeface="Playfair Display"/>
                <a:cs typeface="Playfair Display"/>
                <a:sym typeface="Playfair Display"/>
              </a:rPr>
              <a:t> </a:t>
            </a:r>
            <a:r>
              <a:rPr lang="es" sz="1000">
                <a:solidFill>
                  <a:schemeClr val="dk1"/>
                </a:solidFill>
                <a:latin typeface="Playfair Display"/>
                <a:ea typeface="Playfair Display"/>
                <a:cs typeface="Playfair Display"/>
                <a:sym typeface="Playfair Display"/>
              </a:rPr>
              <a:t>Data augmentation using GAN networks (CycleGAN) to improve generalizability in CT segmentation tasks [4]. </a:t>
            </a:r>
            <a:endParaRPr sz="1000">
              <a:solidFill>
                <a:schemeClr val="dk1"/>
              </a:solidFill>
              <a:latin typeface="Playfair Display"/>
              <a:ea typeface="Playfair Display"/>
              <a:cs typeface="Playfair Display"/>
              <a:sym typeface="Playfair Display"/>
            </a:endParaRPr>
          </a:p>
          <a:p>
            <a:pPr indent="0" lvl="0" marL="0" rtl="0" algn="l">
              <a:lnSpc>
                <a:spcPct val="115000"/>
              </a:lnSpc>
              <a:spcBef>
                <a:spcPts val="1200"/>
              </a:spcBef>
              <a:spcAft>
                <a:spcPts val="1200"/>
              </a:spcAft>
              <a:buNone/>
            </a:pPr>
            <a:r>
              <a:t/>
            </a:r>
            <a:endParaRPr sz="1000">
              <a:solidFill>
                <a:schemeClr val="dk1"/>
              </a:solidFill>
              <a:latin typeface="Playfair Display"/>
              <a:ea typeface="Playfair Display"/>
              <a:cs typeface="Playfair Display"/>
              <a:sym typeface="Playfair Displ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1"/>
          <p:cNvSpPr txBox="1"/>
          <p:nvPr>
            <p:ph idx="1" type="body"/>
          </p:nvPr>
        </p:nvSpPr>
        <p:spPr>
          <a:xfrm>
            <a:off x="776191" y="2286097"/>
            <a:ext cx="7591500" cy="277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239" name="Google Shape;239;p31"/>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sz="3000">
                <a:latin typeface="Oswald"/>
                <a:ea typeface="Oswald"/>
                <a:cs typeface="Oswald"/>
                <a:sym typeface="Oswald"/>
              </a:rPr>
              <a:t>Weight balancing</a:t>
            </a:r>
            <a:endParaRPr sz="3000">
              <a:solidFill>
                <a:srgbClr val="000000"/>
              </a:solidFill>
              <a:latin typeface="Oswald"/>
              <a:ea typeface="Oswald"/>
              <a:cs typeface="Oswald"/>
              <a:sym typeface="Oswald"/>
            </a:endParaRPr>
          </a:p>
        </p:txBody>
      </p:sp>
      <p:sp>
        <p:nvSpPr>
          <p:cNvPr id="240" name="Google Shape;240;p31"/>
          <p:cNvSpPr txBox="1"/>
          <p:nvPr/>
        </p:nvSpPr>
        <p:spPr>
          <a:xfrm>
            <a:off x="540550" y="957525"/>
            <a:ext cx="8062800" cy="1985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300">
                <a:latin typeface="Playfair Display"/>
                <a:ea typeface="Playfair Display"/>
                <a:cs typeface="Playfair Display"/>
                <a:sym typeface="Playfair Display"/>
              </a:rPr>
              <a:t>Weight balancing helps mitigate this issue by assigning different weights to classes during training.</a:t>
            </a:r>
            <a:br>
              <a:rPr lang="es" sz="1300">
                <a:latin typeface="Playfair Display"/>
                <a:ea typeface="Playfair Display"/>
                <a:cs typeface="Playfair Display"/>
                <a:sym typeface="Playfair Display"/>
              </a:rPr>
            </a:br>
            <a:br>
              <a:rPr lang="es" sz="1300">
                <a:latin typeface="Playfair Display"/>
                <a:ea typeface="Playfair Display"/>
                <a:cs typeface="Playfair Display"/>
                <a:sym typeface="Playfair Display"/>
              </a:rPr>
            </a:br>
            <a:r>
              <a:rPr lang="es" sz="1300">
                <a:latin typeface="Playfair Display"/>
                <a:ea typeface="Playfair Display"/>
                <a:cs typeface="Playfair Display"/>
                <a:sym typeface="Playfair Display"/>
              </a:rPr>
              <a:t>During training, assign higher weights to the minority class and lower weights to the majority class.</a:t>
            </a:r>
            <a:endParaRPr sz="1300">
              <a:latin typeface="Playfair Display"/>
              <a:ea typeface="Playfair Display"/>
              <a:cs typeface="Playfair Display"/>
              <a:sym typeface="Playfair Display"/>
            </a:endParaRPr>
          </a:p>
          <a:p>
            <a:pPr indent="0" lvl="0" marL="0" rtl="0" algn="just">
              <a:spcBef>
                <a:spcPts val="0"/>
              </a:spcBef>
              <a:spcAft>
                <a:spcPts val="0"/>
              </a:spcAft>
              <a:buNone/>
            </a:pPr>
            <a:r>
              <a:rPr lang="es" sz="1300">
                <a:latin typeface="Playfair Display"/>
                <a:ea typeface="Playfair Display"/>
                <a:cs typeface="Playfair Display"/>
                <a:sym typeface="Playfair Display"/>
              </a:rPr>
              <a:t>The model then pays more attention to the minority class, as the loss associated with misclassifications is increased for that class.</a:t>
            </a:r>
            <a:endParaRPr sz="1300">
              <a:latin typeface="Playfair Display"/>
              <a:ea typeface="Playfair Display"/>
              <a:cs typeface="Playfair Display"/>
              <a:sym typeface="Playfair Display"/>
            </a:endParaRPr>
          </a:p>
          <a:p>
            <a:pPr indent="0" lvl="0" marL="0" rtl="0" algn="just">
              <a:spcBef>
                <a:spcPts val="0"/>
              </a:spcBef>
              <a:spcAft>
                <a:spcPts val="0"/>
              </a:spcAft>
              <a:buNone/>
            </a:pPr>
            <a:r>
              <a:t/>
            </a:r>
            <a:endParaRPr sz="1300">
              <a:latin typeface="Playfair Display"/>
              <a:ea typeface="Playfair Display"/>
              <a:cs typeface="Playfair Display"/>
              <a:sym typeface="Playfair Display"/>
            </a:endParaRPr>
          </a:p>
          <a:p>
            <a:pPr indent="0" lvl="0" marL="0" rtl="0" algn="just">
              <a:spcBef>
                <a:spcPts val="0"/>
              </a:spcBef>
              <a:spcAft>
                <a:spcPts val="0"/>
              </a:spcAft>
              <a:buNone/>
            </a:pPr>
            <a:r>
              <a:rPr b="1" lang="es" sz="1300">
                <a:latin typeface="Playfair Display"/>
                <a:ea typeface="Playfair Display"/>
                <a:cs typeface="Playfair Display"/>
                <a:sym typeface="Playfair Display"/>
              </a:rPr>
              <a:t>Weighted Cross-Entropy Loss: </a:t>
            </a:r>
            <a:r>
              <a:rPr lang="es" sz="1300">
                <a:latin typeface="Playfair Display"/>
                <a:ea typeface="Playfair Display"/>
                <a:cs typeface="Playfair Display"/>
                <a:sym typeface="Playfair Display"/>
              </a:rPr>
              <a:t>Assigns higher weights to minority class samples in the loss calculation.</a:t>
            </a:r>
            <a:endParaRPr sz="1300">
              <a:latin typeface="Playfair Display"/>
              <a:ea typeface="Playfair Display"/>
              <a:cs typeface="Playfair Display"/>
              <a:sym typeface="Playfair Display"/>
            </a:endParaRPr>
          </a:p>
          <a:p>
            <a:pPr indent="0" lvl="0" marL="0" rtl="0" algn="just">
              <a:spcBef>
                <a:spcPts val="0"/>
              </a:spcBef>
              <a:spcAft>
                <a:spcPts val="0"/>
              </a:spcAft>
              <a:buNone/>
            </a:pPr>
            <a:r>
              <a:rPr b="1" lang="es" sz="1300">
                <a:latin typeface="Playfair Display"/>
                <a:ea typeface="Playfair Display"/>
                <a:cs typeface="Playfair Display"/>
                <a:sym typeface="Playfair Display"/>
              </a:rPr>
              <a:t>Focal Loss: </a:t>
            </a:r>
            <a:r>
              <a:rPr lang="es" sz="1300">
                <a:latin typeface="Playfair Display"/>
                <a:ea typeface="Playfair Display"/>
                <a:cs typeface="Playfair Display"/>
                <a:sym typeface="Playfair Display"/>
              </a:rPr>
              <a:t>Introduces a modulating factor that downplays well-classified samples and emphasizes hard-to-classify samples.</a:t>
            </a:r>
            <a:endParaRPr sz="1300">
              <a:latin typeface="Playfair Display"/>
              <a:ea typeface="Playfair Display"/>
              <a:cs typeface="Playfair Display"/>
              <a:sym typeface="Playfair Display"/>
            </a:endParaRPr>
          </a:p>
        </p:txBody>
      </p:sp>
      <p:pic>
        <p:nvPicPr>
          <p:cNvPr id="241" name="Google Shape;241;p31"/>
          <p:cNvPicPr preferRelativeResize="0"/>
          <p:nvPr/>
        </p:nvPicPr>
        <p:blipFill>
          <a:blip r:embed="rId3">
            <a:alphaModFix/>
          </a:blip>
          <a:stretch>
            <a:fillRect/>
          </a:stretch>
        </p:blipFill>
        <p:spPr>
          <a:xfrm>
            <a:off x="2946838" y="2803750"/>
            <a:ext cx="3250316" cy="1895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2"/>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sz="3000">
                <a:latin typeface="Oswald"/>
                <a:ea typeface="Oswald"/>
                <a:cs typeface="Oswald"/>
                <a:sym typeface="Oswald"/>
              </a:rPr>
              <a:t>Over </a:t>
            </a:r>
            <a:r>
              <a:rPr lang="es" sz="3000">
                <a:latin typeface="Oswald"/>
                <a:ea typeface="Oswald"/>
                <a:cs typeface="Oswald"/>
                <a:sym typeface="Oswald"/>
              </a:rPr>
              <a:t>and</a:t>
            </a:r>
            <a:r>
              <a:rPr lang="es" sz="3000">
                <a:latin typeface="Oswald"/>
                <a:ea typeface="Oswald"/>
                <a:cs typeface="Oswald"/>
                <a:sym typeface="Oswald"/>
              </a:rPr>
              <a:t> Under sampling</a:t>
            </a:r>
            <a:endParaRPr sz="3000">
              <a:solidFill>
                <a:srgbClr val="000000"/>
              </a:solidFill>
              <a:latin typeface="Oswald"/>
              <a:ea typeface="Oswald"/>
              <a:cs typeface="Oswald"/>
              <a:sym typeface="Oswald"/>
            </a:endParaRPr>
          </a:p>
        </p:txBody>
      </p:sp>
      <p:sp>
        <p:nvSpPr>
          <p:cNvPr id="247" name="Google Shape;247;p32"/>
          <p:cNvSpPr txBox="1"/>
          <p:nvPr/>
        </p:nvSpPr>
        <p:spPr>
          <a:xfrm>
            <a:off x="311700" y="1235400"/>
            <a:ext cx="3008100" cy="1385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s" sz="1300">
                <a:latin typeface="Playfair Display"/>
                <a:ea typeface="Playfair Display"/>
                <a:cs typeface="Playfair Display"/>
                <a:sym typeface="Playfair Display"/>
              </a:rPr>
              <a:t>Oversampling: </a:t>
            </a:r>
            <a:r>
              <a:rPr lang="es" sz="1300">
                <a:latin typeface="Playfair Display"/>
                <a:ea typeface="Playfair Display"/>
                <a:cs typeface="Playfair Display"/>
                <a:sym typeface="Playfair Display"/>
              </a:rPr>
              <a:t>It consists of selecting, randomly, data in the class minority and double them until the number of samples in both classes is similar.</a:t>
            </a:r>
            <a:endParaRPr sz="1300">
              <a:latin typeface="Playfair Display"/>
              <a:ea typeface="Playfair Display"/>
              <a:cs typeface="Playfair Display"/>
              <a:sym typeface="Playfair Display"/>
            </a:endParaRPr>
          </a:p>
          <a:p>
            <a:pPr indent="0" lvl="0" marL="0" rtl="0" algn="just">
              <a:spcBef>
                <a:spcPts val="0"/>
              </a:spcBef>
              <a:spcAft>
                <a:spcPts val="0"/>
              </a:spcAft>
              <a:buNone/>
            </a:pPr>
            <a:r>
              <a:t/>
            </a:r>
            <a:endParaRPr b="1" sz="1300">
              <a:latin typeface="Playfair Display"/>
              <a:ea typeface="Playfair Display"/>
              <a:cs typeface="Playfair Display"/>
              <a:sym typeface="Playfair Display"/>
            </a:endParaRPr>
          </a:p>
        </p:txBody>
      </p:sp>
      <p:pic>
        <p:nvPicPr>
          <p:cNvPr id="248" name="Google Shape;248;p32"/>
          <p:cNvPicPr preferRelativeResize="0"/>
          <p:nvPr/>
        </p:nvPicPr>
        <p:blipFill rotWithShape="1">
          <a:blip r:embed="rId3">
            <a:alphaModFix/>
          </a:blip>
          <a:srcRect b="0" l="49119" r="0" t="0"/>
          <a:stretch/>
        </p:blipFill>
        <p:spPr>
          <a:xfrm>
            <a:off x="3514200" y="1091925"/>
            <a:ext cx="2213450" cy="1278125"/>
          </a:xfrm>
          <a:prstGeom prst="rect">
            <a:avLst/>
          </a:prstGeom>
          <a:noFill/>
          <a:ln>
            <a:noFill/>
          </a:ln>
        </p:spPr>
      </p:pic>
      <p:pic>
        <p:nvPicPr>
          <p:cNvPr id="249" name="Google Shape;249;p32"/>
          <p:cNvPicPr preferRelativeResize="0"/>
          <p:nvPr/>
        </p:nvPicPr>
        <p:blipFill rotWithShape="1">
          <a:blip r:embed="rId3">
            <a:alphaModFix/>
          </a:blip>
          <a:srcRect b="0" l="0" r="50833" t="0"/>
          <a:stretch/>
        </p:blipFill>
        <p:spPr>
          <a:xfrm>
            <a:off x="3721450" y="3037600"/>
            <a:ext cx="2138864" cy="1278125"/>
          </a:xfrm>
          <a:prstGeom prst="rect">
            <a:avLst/>
          </a:prstGeom>
          <a:noFill/>
          <a:ln>
            <a:noFill/>
          </a:ln>
        </p:spPr>
      </p:pic>
      <p:sp>
        <p:nvSpPr>
          <p:cNvPr id="250" name="Google Shape;250;p32"/>
          <p:cNvSpPr txBox="1"/>
          <p:nvPr/>
        </p:nvSpPr>
        <p:spPr>
          <a:xfrm>
            <a:off x="311700" y="3130413"/>
            <a:ext cx="3202500" cy="118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s" sz="1300">
                <a:latin typeface="Playfair Display"/>
                <a:ea typeface="Playfair Display"/>
                <a:cs typeface="Playfair Display"/>
                <a:sym typeface="Playfair Display"/>
              </a:rPr>
              <a:t>Under</a:t>
            </a:r>
            <a:r>
              <a:rPr b="1" lang="es" sz="1300">
                <a:latin typeface="Playfair Display"/>
                <a:ea typeface="Playfair Display"/>
                <a:cs typeface="Playfair Display"/>
                <a:sym typeface="Playfair Display"/>
              </a:rPr>
              <a:t>sampling: </a:t>
            </a:r>
            <a:r>
              <a:rPr lang="es" sz="1300">
                <a:latin typeface="Playfair Display"/>
                <a:ea typeface="Playfair Display"/>
                <a:cs typeface="Playfair Display"/>
                <a:sym typeface="Playfair Display"/>
              </a:rPr>
              <a:t>It consists of selecting, randomly, data in the class majority and eliminate them until the number of samples in both classes is similar.</a:t>
            </a:r>
            <a:endParaRPr sz="1300">
              <a:latin typeface="Playfair Display"/>
              <a:ea typeface="Playfair Display"/>
              <a:cs typeface="Playfair Display"/>
              <a:sym typeface="Playfair Display"/>
            </a:endParaRPr>
          </a:p>
          <a:p>
            <a:pPr indent="0" lvl="0" marL="0" rtl="0" algn="just">
              <a:spcBef>
                <a:spcPts val="0"/>
              </a:spcBef>
              <a:spcAft>
                <a:spcPts val="0"/>
              </a:spcAft>
              <a:buNone/>
            </a:pPr>
            <a:r>
              <a:t/>
            </a:r>
            <a:endParaRPr b="1" sz="1300">
              <a:latin typeface="Playfair Display"/>
              <a:ea typeface="Playfair Display"/>
              <a:cs typeface="Playfair Display"/>
              <a:sym typeface="Playfair Display"/>
            </a:endParaRPr>
          </a:p>
        </p:txBody>
      </p:sp>
      <p:cxnSp>
        <p:nvCxnSpPr>
          <p:cNvPr id="251" name="Google Shape;251;p32"/>
          <p:cNvCxnSpPr/>
          <p:nvPr/>
        </p:nvCxnSpPr>
        <p:spPr>
          <a:xfrm>
            <a:off x="6209875" y="619050"/>
            <a:ext cx="0" cy="3905400"/>
          </a:xfrm>
          <a:prstGeom prst="straightConnector1">
            <a:avLst/>
          </a:prstGeom>
          <a:noFill/>
          <a:ln cap="flat" cmpd="sng" w="9525">
            <a:solidFill>
              <a:schemeClr val="dk2"/>
            </a:solidFill>
            <a:prstDash val="solid"/>
            <a:round/>
            <a:headEnd len="med" w="med" type="none"/>
            <a:tailEnd len="med" w="med" type="none"/>
          </a:ln>
        </p:spPr>
      </p:cxnSp>
      <p:cxnSp>
        <p:nvCxnSpPr>
          <p:cNvPr id="252" name="Google Shape;252;p32"/>
          <p:cNvCxnSpPr/>
          <p:nvPr/>
        </p:nvCxnSpPr>
        <p:spPr>
          <a:xfrm>
            <a:off x="213825" y="2636775"/>
            <a:ext cx="8718000" cy="0"/>
          </a:xfrm>
          <a:prstGeom prst="straightConnector1">
            <a:avLst/>
          </a:prstGeom>
          <a:noFill/>
          <a:ln cap="flat" cmpd="sng" w="9525">
            <a:solidFill>
              <a:schemeClr val="dk2"/>
            </a:solidFill>
            <a:prstDash val="solid"/>
            <a:round/>
            <a:headEnd len="med" w="med" type="none"/>
            <a:tailEnd len="med" w="med" type="none"/>
          </a:ln>
        </p:spPr>
      </p:cxnSp>
      <p:sp>
        <p:nvSpPr>
          <p:cNvPr id="253" name="Google Shape;253;p32"/>
          <p:cNvSpPr txBox="1"/>
          <p:nvPr/>
        </p:nvSpPr>
        <p:spPr>
          <a:xfrm>
            <a:off x="6382350" y="1091925"/>
            <a:ext cx="2484900" cy="118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s" sz="1300">
                <a:highlight>
                  <a:srgbClr val="F4CCCC"/>
                </a:highlight>
                <a:latin typeface="Playfair Display"/>
                <a:ea typeface="Playfair Display"/>
                <a:cs typeface="Playfair Display"/>
                <a:sym typeface="Playfair Display"/>
              </a:rPr>
              <a:t>Disadvantage</a:t>
            </a:r>
            <a:r>
              <a:rPr b="1" lang="es" sz="1300">
                <a:latin typeface="Playfair Display"/>
                <a:ea typeface="Playfair Display"/>
                <a:cs typeface="Playfair Display"/>
                <a:sym typeface="Playfair Display"/>
              </a:rPr>
              <a:t>: </a:t>
            </a:r>
            <a:r>
              <a:rPr lang="es" sz="1300">
                <a:latin typeface="Playfair Display"/>
                <a:ea typeface="Playfair Display"/>
                <a:cs typeface="Playfair Display"/>
                <a:sym typeface="Playfair Display"/>
              </a:rPr>
              <a:t>It generates overfitting problems, due to the instances that are repeated in the dataset</a:t>
            </a:r>
            <a:endParaRPr sz="1300">
              <a:latin typeface="Playfair Display"/>
              <a:ea typeface="Playfair Display"/>
              <a:cs typeface="Playfair Display"/>
              <a:sym typeface="Playfair Display"/>
            </a:endParaRPr>
          </a:p>
          <a:p>
            <a:pPr indent="0" lvl="0" marL="0" rtl="0" algn="just">
              <a:spcBef>
                <a:spcPts val="0"/>
              </a:spcBef>
              <a:spcAft>
                <a:spcPts val="0"/>
              </a:spcAft>
              <a:buNone/>
            </a:pPr>
            <a:r>
              <a:t/>
            </a:r>
            <a:endParaRPr b="1" sz="1300">
              <a:latin typeface="Playfair Display"/>
              <a:ea typeface="Playfair Display"/>
              <a:cs typeface="Playfair Display"/>
              <a:sym typeface="Playfair Display"/>
            </a:endParaRPr>
          </a:p>
        </p:txBody>
      </p:sp>
      <p:sp>
        <p:nvSpPr>
          <p:cNvPr id="254" name="Google Shape;254;p32"/>
          <p:cNvSpPr txBox="1"/>
          <p:nvPr/>
        </p:nvSpPr>
        <p:spPr>
          <a:xfrm>
            <a:off x="6382350" y="3084013"/>
            <a:ext cx="2484900" cy="985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s" sz="1300">
                <a:highlight>
                  <a:srgbClr val="F4CCCC"/>
                </a:highlight>
                <a:latin typeface="Playfair Display"/>
                <a:ea typeface="Playfair Display"/>
                <a:cs typeface="Playfair Display"/>
                <a:sym typeface="Playfair Display"/>
              </a:rPr>
              <a:t>Disadvantage</a:t>
            </a:r>
            <a:r>
              <a:rPr b="1" lang="es" sz="1300">
                <a:latin typeface="Playfair Display"/>
                <a:ea typeface="Playfair Display"/>
                <a:cs typeface="Playfair Display"/>
                <a:sym typeface="Playfair Display"/>
              </a:rPr>
              <a:t>: </a:t>
            </a:r>
            <a:r>
              <a:rPr lang="es" sz="1300">
                <a:latin typeface="Playfair Display"/>
                <a:ea typeface="Playfair Display"/>
                <a:cs typeface="Playfair Display"/>
                <a:sym typeface="Playfair Display"/>
              </a:rPr>
              <a:t>Important instances can be lost in the random selection process</a:t>
            </a:r>
            <a:endParaRPr sz="1300">
              <a:latin typeface="Playfair Display"/>
              <a:ea typeface="Playfair Display"/>
              <a:cs typeface="Playfair Display"/>
              <a:sym typeface="Playfair Display"/>
            </a:endParaRPr>
          </a:p>
          <a:p>
            <a:pPr indent="0" lvl="0" marL="0" rtl="0" algn="just">
              <a:spcBef>
                <a:spcPts val="0"/>
              </a:spcBef>
              <a:spcAft>
                <a:spcPts val="0"/>
              </a:spcAft>
              <a:buNone/>
            </a:pPr>
            <a:r>
              <a:t/>
            </a:r>
            <a:endParaRPr b="1" sz="1300">
              <a:latin typeface="Playfair Display"/>
              <a:ea typeface="Playfair Display"/>
              <a:cs typeface="Playfair Display"/>
              <a:sym typeface="Playfair Displ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3"/>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sz="3000">
                <a:latin typeface="Oswald"/>
                <a:ea typeface="Oswald"/>
                <a:cs typeface="Oswald"/>
                <a:sym typeface="Oswald"/>
              </a:rPr>
              <a:t>Custom loss functions: What is?</a:t>
            </a:r>
            <a:endParaRPr sz="3000">
              <a:solidFill>
                <a:srgbClr val="000000"/>
              </a:solidFill>
              <a:latin typeface="Oswald"/>
              <a:ea typeface="Oswald"/>
              <a:cs typeface="Oswald"/>
              <a:sym typeface="Oswald"/>
            </a:endParaRPr>
          </a:p>
        </p:txBody>
      </p:sp>
      <p:sp>
        <p:nvSpPr>
          <p:cNvPr id="260" name="Google Shape;260;p33"/>
          <p:cNvSpPr txBox="1"/>
          <p:nvPr/>
        </p:nvSpPr>
        <p:spPr>
          <a:xfrm>
            <a:off x="742500" y="1017725"/>
            <a:ext cx="7659000" cy="3186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s" sz="1300">
                <a:latin typeface="Playfair Display"/>
                <a:ea typeface="Playfair Display"/>
                <a:cs typeface="Playfair Display"/>
                <a:sym typeface="Playfair Display"/>
              </a:rPr>
              <a:t>A loss function is a mathematical function that measures the difference between the predicted output of the model and the actual output. The goal of the deep learning model is to minimize this loss function. </a:t>
            </a:r>
            <a:br>
              <a:rPr lang="es" sz="1300">
                <a:latin typeface="Playfair Display"/>
                <a:ea typeface="Playfair Display"/>
                <a:cs typeface="Playfair Display"/>
                <a:sym typeface="Playfair Display"/>
              </a:rPr>
            </a:br>
            <a:br>
              <a:rPr lang="es" sz="1300">
                <a:latin typeface="Playfair Display"/>
                <a:ea typeface="Playfair Display"/>
                <a:cs typeface="Playfair Display"/>
                <a:sym typeface="Playfair Display"/>
              </a:rPr>
            </a:br>
            <a:r>
              <a:rPr lang="es" sz="1300">
                <a:latin typeface="Playfair Display"/>
                <a:ea typeface="Playfair Display"/>
                <a:cs typeface="Playfair Display"/>
                <a:sym typeface="Playfair Display"/>
              </a:rPr>
              <a:t>Different loss functions are used for different types of tasks and objectives. Loss functions quantify the error or loss of a neural network's predictions during training. They guide the network's optimization process by providing a signal for adjusting the model's parameters. For semantic segmentation some of the most used loss functions are:</a:t>
            </a:r>
            <a:br>
              <a:rPr lang="es" sz="1300">
                <a:latin typeface="Playfair Display"/>
                <a:ea typeface="Playfair Display"/>
                <a:cs typeface="Playfair Display"/>
                <a:sym typeface="Playfair Display"/>
              </a:rPr>
            </a:br>
            <a:endParaRPr sz="1300">
              <a:latin typeface="Playfair Display"/>
              <a:ea typeface="Playfair Display"/>
              <a:cs typeface="Playfair Display"/>
              <a:sym typeface="Playfair Display"/>
            </a:endParaRPr>
          </a:p>
          <a:p>
            <a:pPr indent="-311150" lvl="0" marL="457200" marR="0" rtl="0" algn="just">
              <a:lnSpc>
                <a:spcPct val="100000"/>
              </a:lnSpc>
              <a:spcBef>
                <a:spcPts val="0"/>
              </a:spcBef>
              <a:spcAft>
                <a:spcPts val="0"/>
              </a:spcAft>
              <a:buSzPts val="1300"/>
              <a:buFont typeface="Playfair Display"/>
              <a:buChar char="●"/>
            </a:pPr>
            <a:r>
              <a:rPr lang="es" sz="1300">
                <a:latin typeface="Playfair Display"/>
                <a:ea typeface="Playfair Display"/>
                <a:cs typeface="Playfair Display"/>
                <a:sym typeface="Playfair Display"/>
              </a:rPr>
              <a:t>Cross-Entropy Loss</a:t>
            </a:r>
            <a:endParaRPr sz="1300">
              <a:latin typeface="Playfair Display"/>
              <a:ea typeface="Playfair Display"/>
              <a:cs typeface="Playfair Display"/>
              <a:sym typeface="Playfair Display"/>
            </a:endParaRPr>
          </a:p>
          <a:p>
            <a:pPr indent="-311150" lvl="0" marL="457200" rtl="0" algn="just">
              <a:spcBef>
                <a:spcPts val="0"/>
              </a:spcBef>
              <a:spcAft>
                <a:spcPts val="0"/>
              </a:spcAft>
              <a:buSzPts val="1300"/>
              <a:buFont typeface="Playfair Display"/>
              <a:buChar char="●"/>
            </a:pPr>
            <a:r>
              <a:rPr lang="es" sz="1300">
                <a:latin typeface="Playfair Display"/>
                <a:ea typeface="Playfair Display"/>
                <a:cs typeface="Playfair Display"/>
                <a:sym typeface="Playfair Display"/>
              </a:rPr>
              <a:t>Dice Loss</a:t>
            </a:r>
            <a:endParaRPr sz="1300">
              <a:latin typeface="Playfair Display"/>
              <a:ea typeface="Playfair Display"/>
              <a:cs typeface="Playfair Display"/>
              <a:sym typeface="Playfair Display"/>
            </a:endParaRPr>
          </a:p>
          <a:p>
            <a:pPr indent="-311150" lvl="0" marL="457200" rtl="0" algn="just">
              <a:spcBef>
                <a:spcPts val="0"/>
              </a:spcBef>
              <a:spcAft>
                <a:spcPts val="0"/>
              </a:spcAft>
              <a:buSzPts val="1300"/>
              <a:buFont typeface="Playfair Display"/>
              <a:buChar char="●"/>
            </a:pPr>
            <a:r>
              <a:rPr lang="es" sz="1300">
                <a:latin typeface="Playfair Display"/>
                <a:ea typeface="Playfair Display"/>
                <a:cs typeface="Playfair Display"/>
                <a:sym typeface="Playfair Display"/>
              </a:rPr>
              <a:t>Jaccard Loss</a:t>
            </a:r>
            <a:endParaRPr sz="1300">
              <a:latin typeface="Playfair Display"/>
              <a:ea typeface="Playfair Display"/>
              <a:cs typeface="Playfair Display"/>
              <a:sym typeface="Playfair Display"/>
            </a:endParaRPr>
          </a:p>
          <a:p>
            <a:pPr indent="-311150" lvl="0" marL="457200" rtl="0" algn="just">
              <a:spcBef>
                <a:spcPts val="0"/>
              </a:spcBef>
              <a:spcAft>
                <a:spcPts val="0"/>
              </a:spcAft>
              <a:buSzPts val="1300"/>
              <a:buFont typeface="Playfair Display"/>
              <a:buChar char="●"/>
            </a:pPr>
            <a:r>
              <a:rPr lang="es" sz="1300">
                <a:latin typeface="Playfair Display"/>
                <a:ea typeface="Playfair Display"/>
                <a:cs typeface="Playfair Display"/>
                <a:sym typeface="Playfair Display"/>
              </a:rPr>
              <a:t>Focal Loss</a:t>
            </a:r>
            <a:endParaRPr sz="1300">
              <a:latin typeface="Playfair Display"/>
              <a:ea typeface="Playfair Display"/>
              <a:cs typeface="Playfair Display"/>
              <a:sym typeface="Playfair Display"/>
            </a:endParaRPr>
          </a:p>
          <a:p>
            <a:pPr indent="-311150" lvl="0" marL="457200" rtl="0" algn="just">
              <a:spcBef>
                <a:spcPts val="0"/>
              </a:spcBef>
              <a:spcAft>
                <a:spcPts val="0"/>
              </a:spcAft>
              <a:buSzPts val="1300"/>
              <a:buFont typeface="Playfair Display"/>
              <a:buChar char="●"/>
            </a:pPr>
            <a:r>
              <a:rPr lang="es" sz="1300">
                <a:latin typeface="Playfair Display"/>
                <a:ea typeface="Playfair Display"/>
                <a:cs typeface="Playfair Display"/>
                <a:sym typeface="Playfair Display"/>
              </a:rPr>
              <a:t>Tversky Loss</a:t>
            </a:r>
            <a:endParaRPr sz="1300">
              <a:latin typeface="Playfair Display"/>
              <a:ea typeface="Playfair Display"/>
              <a:cs typeface="Playfair Display"/>
              <a:sym typeface="Playfair Display"/>
            </a:endParaRPr>
          </a:p>
          <a:p>
            <a:pPr indent="-311150" lvl="0" marL="457200" rtl="0" algn="just">
              <a:spcBef>
                <a:spcPts val="0"/>
              </a:spcBef>
              <a:spcAft>
                <a:spcPts val="0"/>
              </a:spcAft>
              <a:buSzPts val="1300"/>
              <a:buFont typeface="Playfair Display"/>
              <a:buChar char="●"/>
            </a:pPr>
            <a:r>
              <a:rPr lang="es" sz="1300">
                <a:latin typeface="Playfair Display"/>
                <a:ea typeface="Playfair Display"/>
                <a:cs typeface="Playfair Display"/>
                <a:sym typeface="Playfair Display"/>
              </a:rPr>
              <a:t>Weighted Cross-Entropy Loss</a:t>
            </a:r>
            <a:endParaRPr sz="1300">
              <a:latin typeface="Playfair Display"/>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4"/>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sz="3000">
                <a:latin typeface="Oswald"/>
                <a:ea typeface="Oswald"/>
                <a:cs typeface="Oswald"/>
                <a:sym typeface="Oswald"/>
              </a:rPr>
              <a:t>Custom loss functions: Some examples (links)</a:t>
            </a:r>
            <a:endParaRPr sz="3000">
              <a:solidFill>
                <a:srgbClr val="000000"/>
              </a:solidFill>
              <a:latin typeface="Oswald"/>
              <a:ea typeface="Oswald"/>
              <a:cs typeface="Oswald"/>
              <a:sym typeface="Oswald"/>
            </a:endParaRPr>
          </a:p>
        </p:txBody>
      </p:sp>
      <p:sp>
        <p:nvSpPr>
          <p:cNvPr id="266" name="Google Shape;266;p34"/>
          <p:cNvSpPr txBox="1"/>
          <p:nvPr/>
        </p:nvSpPr>
        <p:spPr>
          <a:xfrm>
            <a:off x="742500" y="1249750"/>
            <a:ext cx="7659000" cy="384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1300">
              <a:latin typeface="Playfair Display"/>
              <a:ea typeface="Playfair Display"/>
              <a:cs typeface="Playfair Display"/>
              <a:sym typeface="Playfair Display"/>
            </a:endParaRPr>
          </a:p>
        </p:txBody>
      </p:sp>
      <p:sp>
        <p:nvSpPr>
          <p:cNvPr id="267" name="Google Shape;267;p34"/>
          <p:cNvSpPr txBox="1"/>
          <p:nvPr/>
        </p:nvSpPr>
        <p:spPr>
          <a:xfrm>
            <a:off x="742500" y="1249750"/>
            <a:ext cx="7659000" cy="11853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SzPts val="1300"/>
              <a:buFont typeface="Playfair Display"/>
              <a:buAutoNum type="arabicPeriod"/>
            </a:pPr>
            <a:r>
              <a:rPr lang="es" sz="1300" u="sng">
                <a:solidFill>
                  <a:schemeClr val="hlink"/>
                </a:solidFill>
                <a:latin typeface="Playfair Display"/>
                <a:ea typeface="Playfair Display"/>
                <a:cs typeface="Playfair Display"/>
                <a:sym typeface="Playfair Display"/>
                <a:hlinkClick r:id="rId3"/>
              </a:rPr>
              <a:t>https://keras.io/api/losses/</a:t>
            </a:r>
            <a:endParaRPr sz="1300">
              <a:latin typeface="Playfair Display"/>
              <a:ea typeface="Playfair Display"/>
              <a:cs typeface="Playfair Display"/>
              <a:sym typeface="Playfair Display"/>
            </a:endParaRPr>
          </a:p>
          <a:p>
            <a:pPr indent="-311150" lvl="0" marL="457200" rtl="0" algn="just">
              <a:spcBef>
                <a:spcPts val="0"/>
              </a:spcBef>
              <a:spcAft>
                <a:spcPts val="0"/>
              </a:spcAft>
              <a:buSzPts val="1300"/>
              <a:buFont typeface="Playfair Display"/>
              <a:buAutoNum type="arabicPeriod"/>
            </a:pPr>
            <a:r>
              <a:rPr lang="es" sz="1300" u="sng">
                <a:solidFill>
                  <a:schemeClr val="hlink"/>
                </a:solidFill>
                <a:latin typeface="Playfair Display"/>
                <a:ea typeface="Playfair Display"/>
                <a:cs typeface="Playfair Display"/>
                <a:sym typeface="Playfair Display"/>
                <a:hlinkClick r:id="rId4"/>
              </a:rPr>
              <a:t>https://github.com/maxvfischer/keras-image-segmentation-loss-functions/</a:t>
            </a:r>
            <a:endParaRPr sz="1300">
              <a:latin typeface="Playfair Display"/>
              <a:ea typeface="Playfair Display"/>
              <a:cs typeface="Playfair Display"/>
              <a:sym typeface="Playfair Display"/>
            </a:endParaRPr>
          </a:p>
          <a:p>
            <a:pPr indent="-311150" lvl="0" marL="457200" rtl="0" algn="just">
              <a:spcBef>
                <a:spcPts val="0"/>
              </a:spcBef>
              <a:spcAft>
                <a:spcPts val="0"/>
              </a:spcAft>
              <a:buSzPts val="1300"/>
              <a:buFont typeface="Playfair Display"/>
              <a:buAutoNum type="arabicPeriod"/>
            </a:pPr>
            <a:r>
              <a:rPr lang="es" sz="1300" u="sng">
                <a:solidFill>
                  <a:schemeClr val="hlink"/>
                </a:solidFill>
                <a:latin typeface="Playfair Display"/>
                <a:ea typeface="Playfair Display"/>
                <a:cs typeface="Playfair Display"/>
                <a:sym typeface="Playfair Display"/>
                <a:hlinkClick r:id="rId5"/>
              </a:rPr>
              <a:t>https://github.com/nabsabraham/focal-tversky-unet/</a:t>
            </a:r>
            <a:endParaRPr sz="1300">
              <a:latin typeface="Playfair Display"/>
              <a:ea typeface="Playfair Display"/>
              <a:cs typeface="Playfair Display"/>
              <a:sym typeface="Playfair Display"/>
            </a:endParaRPr>
          </a:p>
          <a:p>
            <a:pPr indent="-311150" lvl="0" marL="457200" rtl="0" algn="just">
              <a:spcBef>
                <a:spcPts val="0"/>
              </a:spcBef>
              <a:spcAft>
                <a:spcPts val="0"/>
              </a:spcAft>
              <a:buSzPts val="1300"/>
              <a:buFont typeface="Playfair Display"/>
              <a:buAutoNum type="arabicPeriod"/>
            </a:pPr>
            <a:r>
              <a:rPr lang="es" sz="1300" u="sng">
                <a:solidFill>
                  <a:schemeClr val="hlink"/>
                </a:solidFill>
                <a:latin typeface="Playfair Display"/>
                <a:ea typeface="Playfair Display"/>
                <a:cs typeface="Playfair Display"/>
                <a:sym typeface="Playfair Display"/>
                <a:hlinkClick r:id="rId6"/>
              </a:rPr>
              <a:t>https://github.com/JunMa11/SegLoss</a:t>
            </a:r>
            <a:endParaRPr sz="1300">
              <a:latin typeface="Playfair Display"/>
              <a:ea typeface="Playfair Display"/>
              <a:cs typeface="Playfair Display"/>
              <a:sym typeface="Playfair Display"/>
            </a:endParaRPr>
          </a:p>
          <a:p>
            <a:pPr indent="-311150" lvl="0" marL="457200" rtl="0" algn="just">
              <a:spcBef>
                <a:spcPts val="0"/>
              </a:spcBef>
              <a:spcAft>
                <a:spcPts val="0"/>
              </a:spcAft>
              <a:buSzPts val="1300"/>
              <a:buFont typeface="Playfair Display"/>
              <a:buAutoNum type="arabicPeriod"/>
            </a:pPr>
            <a:r>
              <a:rPr lang="es" sz="1300">
                <a:latin typeface="Playfair Display"/>
                <a:ea typeface="Playfair Display"/>
                <a:cs typeface="Playfair Display"/>
                <a:sym typeface="Playfair Display"/>
              </a:rPr>
              <a:t>https://github.com/raktim-mondol/loss-metrics</a:t>
            </a:r>
            <a:endParaRPr sz="1300">
              <a:latin typeface="Playfair Display"/>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5"/>
          <p:cNvSpPr txBox="1"/>
          <p:nvPr>
            <p:ph idx="1" type="body"/>
          </p:nvPr>
        </p:nvSpPr>
        <p:spPr>
          <a:xfrm>
            <a:off x="776191" y="2286097"/>
            <a:ext cx="7591616"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273" name="Google Shape;273;p35"/>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sz="3000">
                <a:latin typeface="Oswald"/>
                <a:ea typeface="Oswald"/>
                <a:cs typeface="Oswald"/>
                <a:sym typeface="Oswald"/>
              </a:rPr>
              <a:t>References</a:t>
            </a:r>
            <a:endParaRPr sz="3000">
              <a:solidFill>
                <a:srgbClr val="000000"/>
              </a:solidFill>
              <a:latin typeface="Oswald"/>
              <a:ea typeface="Oswald"/>
              <a:cs typeface="Oswald"/>
              <a:sym typeface="Oswald"/>
            </a:endParaRPr>
          </a:p>
        </p:txBody>
      </p:sp>
      <p:sp>
        <p:nvSpPr>
          <p:cNvPr id="274" name="Google Shape;274;p35"/>
          <p:cNvSpPr txBox="1"/>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s" sz="800">
                <a:latin typeface="Playfair Display"/>
                <a:ea typeface="Playfair Display"/>
                <a:cs typeface="Playfair Display"/>
                <a:sym typeface="Playfair Display"/>
              </a:rPr>
              <a:t>[1] J. R. Ballesteros, G. Sanchez-Torres, and J. W. Branch-Bedoya, “HAGDAVS: Height-Augmented Geo-Located Dataset for 388 Detection and Semantic Segmentation of Vehicles in Drone Aerial Orthomosaics,” Data, vol. 7, no. 4, Art. no. 4, Apr. 2022, doi: 38910.3390/data7040050.</a:t>
            </a:r>
            <a:endParaRPr sz="800">
              <a:latin typeface="Playfair Display"/>
              <a:ea typeface="Playfair Display"/>
              <a:cs typeface="Playfair Display"/>
              <a:sym typeface="Playfair Display"/>
            </a:endParaRPr>
          </a:p>
          <a:p>
            <a:pPr indent="0" lvl="0" marL="0" rtl="0" algn="l">
              <a:lnSpc>
                <a:spcPct val="115000"/>
              </a:lnSpc>
              <a:spcBef>
                <a:spcPts val="1200"/>
              </a:spcBef>
              <a:spcAft>
                <a:spcPts val="0"/>
              </a:spcAft>
              <a:buNone/>
            </a:pPr>
            <a:r>
              <a:rPr lang="es" sz="800">
                <a:latin typeface="Playfair Display"/>
                <a:ea typeface="Playfair Display"/>
                <a:cs typeface="Playfair Display"/>
                <a:sym typeface="Playfair Display"/>
              </a:rPr>
              <a:t>[2] H. He, E.A. Garcia. “Learning from Imbalanced Data”</a:t>
            </a:r>
            <a:endParaRPr sz="800">
              <a:latin typeface="Playfair Display"/>
              <a:ea typeface="Playfair Display"/>
              <a:cs typeface="Playfair Display"/>
              <a:sym typeface="Playfair Display"/>
            </a:endParaRPr>
          </a:p>
          <a:p>
            <a:pPr indent="0" lvl="0" marL="0" rtl="0" algn="l">
              <a:lnSpc>
                <a:spcPct val="115000"/>
              </a:lnSpc>
              <a:spcBef>
                <a:spcPts val="1200"/>
              </a:spcBef>
              <a:spcAft>
                <a:spcPts val="0"/>
              </a:spcAft>
              <a:buNone/>
            </a:pPr>
            <a:r>
              <a:rPr lang="es" sz="800">
                <a:latin typeface="Playfair Display"/>
                <a:ea typeface="Playfair Display"/>
                <a:cs typeface="Playfair Display"/>
                <a:sym typeface="Playfair Display"/>
              </a:rPr>
              <a:t>[3] </a:t>
            </a:r>
            <a:r>
              <a:rPr lang="es" sz="800" u="sng">
                <a:solidFill>
                  <a:schemeClr val="hlink"/>
                </a:solidFill>
                <a:latin typeface="Playfair Display"/>
                <a:ea typeface="Playfair Display"/>
                <a:cs typeface="Playfair Display"/>
                <a:sym typeface="Playfair Display"/>
                <a:hlinkClick r:id="rId3"/>
              </a:rPr>
              <a:t>https://www.v7labs.com/blog/data-augmentation-guide</a:t>
            </a:r>
            <a:endParaRPr sz="800">
              <a:latin typeface="Playfair Display"/>
              <a:ea typeface="Playfair Display"/>
              <a:cs typeface="Playfair Display"/>
              <a:sym typeface="Playfair Display"/>
            </a:endParaRPr>
          </a:p>
          <a:p>
            <a:pPr indent="0" lvl="0" marL="0" rtl="0" algn="l">
              <a:lnSpc>
                <a:spcPct val="115000"/>
              </a:lnSpc>
              <a:spcBef>
                <a:spcPts val="1200"/>
              </a:spcBef>
              <a:spcAft>
                <a:spcPts val="1200"/>
              </a:spcAft>
              <a:buNone/>
            </a:pPr>
            <a:r>
              <a:rPr lang="es" sz="800">
                <a:latin typeface="Playfair Display"/>
                <a:ea typeface="Playfair Display"/>
                <a:cs typeface="Playfair Display"/>
                <a:sym typeface="Playfair Display"/>
              </a:rPr>
              <a:t>[4] Sandfort, V., Yan, K., Pickhardt, P.J. et al. Data augmentation using generative adversarial networks (CycleGAN) to improve generalizability in CT segmentation tasks. Sci Rep 9, 16884 (2019). https://doi.org/10.1038/s41598-019-52737-x</a:t>
            </a:r>
            <a:endParaRPr sz="800">
              <a:latin typeface="Playfair Display"/>
              <a:ea typeface="Playfair Display"/>
              <a:cs typeface="Playfair Display"/>
              <a:sym typeface="Playfair Displ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8" name="Shape 278"/>
        <p:cNvGrpSpPr/>
        <p:nvPr/>
      </p:nvGrpSpPr>
      <p:grpSpPr>
        <a:xfrm>
          <a:off x="0" y="0"/>
          <a:ext cx="0" cy="0"/>
          <a:chOff x="0" y="0"/>
          <a:chExt cx="0" cy="0"/>
        </a:xfrm>
      </p:grpSpPr>
      <p:sp>
        <p:nvSpPr>
          <p:cNvPr id="279" name="Google Shape;279;p36"/>
          <p:cNvSpPr/>
          <p:nvPr/>
        </p:nvSpPr>
        <p:spPr>
          <a:xfrm>
            <a:off x="12573" y="273177"/>
            <a:ext cx="616268" cy="209074"/>
          </a:xfrm>
          <a:custGeom>
            <a:rect b="b" l="l" r="r" t="t"/>
            <a:pathLst>
              <a:path extrusionOk="0" h="278765" w="821690">
                <a:moveTo>
                  <a:pt x="821182" y="0"/>
                </a:moveTo>
                <a:lnTo>
                  <a:pt x="0" y="0"/>
                </a:lnTo>
                <a:lnTo>
                  <a:pt x="0" y="278764"/>
                </a:lnTo>
                <a:lnTo>
                  <a:pt x="821182" y="278764"/>
                </a:lnTo>
                <a:lnTo>
                  <a:pt x="821182" y="0"/>
                </a:lnTo>
                <a:close/>
              </a:path>
            </a:pathLst>
          </a:custGeom>
          <a:solidFill>
            <a:srgbClr val="6324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280" name="Google Shape;280;p36"/>
          <p:cNvSpPr txBox="1"/>
          <p:nvPr>
            <p:ph idx="11" type="ftr"/>
          </p:nvPr>
        </p:nvSpPr>
        <p:spPr>
          <a:xfrm>
            <a:off x="80773" y="4916347"/>
            <a:ext cx="2010251" cy="182742"/>
          </a:xfrm>
          <a:prstGeom prst="rect">
            <a:avLst/>
          </a:prstGeom>
          <a:noFill/>
          <a:ln>
            <a:noFill/>
          </a:ln>
        </p:spPr>
        <p:txBody>
          <a:bodyPr anchorCtr="0" anchor="t" bIns="0" lIns="0" spcFirstLastPara="1" rIns="0" wrap="square" tIns="0">
            <a:spAutoFit/>
          </a:bodyPr>
          <a:lstStyle/>
          <a:p>
            <a:pPr indent="0" lvl="0" marL="12700" rtl="0" algn="l">
              <a:lnSpc>
                <a:spcPct val="116500"/>
              </a:lnSpc>
              <a:spcBef>
                <a:spcPts val="0"/>
              </a:spcBef>
              <a:spcAft>
                <a:spcPts val="0"/>
              </a:spcAft>
              <a:buNone/>
            </a:pPr>
            <a:r>
              <a:rPr lang="es" sz="1200"/>
              <a:t>F</a:t>
            </a:r>
            <a:r>
              <a:rPr lang="es"/>
              <a:t>ACULTAD DE </a:t>
            </a:r>
            <a:r>
              <a:rPr lang="es" sz="1200"/>
              <a:t>M</a:t>
            </a:r>
            <a:r>
              <a:rPr lang="es"/>
              <a:t>INAS </a:t>
            </a:r>
            <a:r>
              <a:rPr lang="es" sz="1200">
                <a:latin typeface="Arial"/>
                <a:ea typeface="Arial"/>
                <a:cs typeface="Arial"/>
                <a:sym typeface="Arial"/>
              </a:rPr>
              <a:t>– </a:t>
            </a:r>
            <a:r>
              <a:rPr lang="es" sz="1200"/>
              <a:t>S</a:t>
            </a:r>
            <a:r>
              <a:rPr lang="es"/>
              <a:t>EDE  </a:t>
            </a:r>
            <a:r>
              <a:rPr lang="es" sz="1200"/>
              <a:t>M</a:t>
            </a:r>
            <a:r>
              <a:rPr lang="es"/>
              <a:t>EDELLÍN</a:t>
            </a:r>
            <a:endParaRPr sz="1200">
              <a:latin typeface="Arial"/>
              <a:ea typeface="Arial"/>
              <a:cs typeface="Arial"/>
              <a:sym typeface="Arial"/>
            </a:endParaRPr>
          </a:p>
        </p:txBody>
      </p:sp>
      <p:sp>
        <p:nvSpPr>
          <p:cNvPr id="281" name="Google Shape;281;p36"/>
          <p:cNvSpPr txBox="1"/>
          <p:nvPr/>
        </p:nvSpPr>
        <p:spPr>
          <a:xfrm>
            <a:off x="344250" y="1403850"/>
            <a:ext cx="8455500" cy="2146800"/>
          </a:xfrm>
          <a:prstGeom prst="rect">
            <a:avLst/>
          </a:prstGeom>
          <a:solidFill>
            <a:srgbClr val="FFFFFF"/>
          </a:solid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es" sz="6800">
                <a:latin typeface="Playfair Display"/>
                <a:ea typeface="Playfair Display"/>
                <a:cs typeface="Playfair Display"/>
                <a:sym typeface="Playfair Display"/>
              </a:rPr>
              <a:t>Questions</a:t>
            </a:r>
            <a:r>
              <a:rPr b="1" lang="es" sz="6800">
                <a:solidFill>
                  <a:srgbClr val="000000"/>
                </a:solidFill>
                <a:latin typeface="Playfair Display"/>
                <a:ea typeface="Playfair Display"/>
                <a:cs typeface="Playfair Display"/>
                <a:sym typeface="Playfair Display"/>
              </a:rPr>
              <a:t>?</a:t>
            </a:r>
            <a:endParaRPr b="1" sz="6800">
              <a:solidFill>
                <a:srgbClr val="000000"/>
              </a:solidFill>
              <a:latin typeface="Playfair Display"/>
              <a:ea typeface="Playfair Display"/>
              <a:cs typeface="Playfair Display"/>
              <a:sym typeface="Playfair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5" name="Shape 285"/>
        <p:cNvGrpSpPr/>
        <p:nvPr/>
      </p:nvGrpSpPr>
      <p:grpSpPr>
        <a:xfrm>
          <a:off x="0" y="0"/>
          <a:ext cx="0" cy="0"/>
          <a:chOff x="0" y="0"/>
          <a:chExt cx="0" cy="0"/>
        </a:xfrm>
      </p:grpSpPr>
      <p:sp>
        <p:nvSpPr>
          <p:cNvPr id="286" name="Google Shape;286;p37"/>
          <p:cNvSpPr/>
          <p:nvPr/>
        </p:nvSpPr>
        <p:spPr>
          <a:xfrm>
            <a:off x="0" y="0"/>
            <a:ext cx="9144000" cy="51435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69172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pic>
        <p:nvPicPr>
          <p:cNvPr id="287" name="Google Shape;287;p37"/>
          <p:cNvPicPr preferRelativeResize="0"/>
          <p:nvPr/>
        </p:nvPicPr>
        <p:blipFill rotWithShape="1">
          <a:blip r:embed="rId3">
            <a:alphaModFix/>
          </a:blip>
          <a:srcRect b="0" l="0" r="0" t="0"/>
          <a:stretch/>
        </p:blipFill>
        <p:spPr>
          <a:xfrm>
            <a:off x="4111372" y="2293238"/>
            <a:ext cx="108585" cy="126396"/>
          </a:xfrm>
          <a:prstGeom prst="rect">
            <a:avLst/>
          </a:prstGeom>
          <a:noFill/>
          <a:ln>
            <a:noFill/>
          </a:ln>
        </p:spPr>
      </p:pic>
      <p:pic>
        <p:nvPicPr>
          <p:cNvPr id="288" name="Google Shape;288;p37"/>
          <p:cNvPicPr preferRelativeResize="0"/>
          <p:nvPr/>
        </p:nvPicPr>
        <p:blipFill rotWithShape="1">
          <a:blip r:embed="rId4">
            <a:alphaModFix/>
          </a:blip>
          <a:srcRect b="0" l="0" r="0" t="0"/>
          <a:stretch/>
        </p:blipFill>
        <p:spPr>
          <a:xfrm>
            <a:off x="4276630" y="2293237"/>
            <a:ext cx="113447" cy="126399"/>
          </a:xfrm>
          <a:prstGeom prst="rect">
            <a:avLst/>
          </a:prstGeom>
          <a:noFill/>
          <a:ln>
            <a:noFill/>
          </a:ln>
        </p:spPr>
      </p:pic>
      <p:sp>
        <p:nvSpPr>
          <p:cNvPr id="289" name="Google Shape;289;p37"/>
          <p:cNvSpPr/>
          <p:nvPr/>
        </p:nvSpPr>
        <p:spPr>
          <a:xfrm>
            <a:off x="4448365" y="2293259"/>
            <a:ext cx="24288" cy="123825"/>
          </a:xfrm>
          <a:custGeom>
            <a:rect b="b" l="l" r="r" t="t"/>
            <a:pathLst>
              <a:path extrusionOk="0" h="165100" w="32385">
                <a:moveTo>
                  <a:pt x="32373" y="0"/>
                </a:moveTo>
                <a:lnTo>
                  <a:pt x="0" y="0"/>
                </a:lnTo>
                <a:lnTo>
                  <a:pt x="0" y="164566"/>
                </a:lnTo>
                <a:lnTo>
                  <a:pt x="32373" y="164566"/>
                </a:lnTo>
                <a:lnTo>
                  <a:pt x="32373"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pic>
        <p:nvPicPr>
          <p:cNvPr id="290" name="Google Shape;290;p37"/>
          <p:cNvPicPr preferRelativeResize="0"/>
          <p:nvPr/>
        </p:nvPicPr>
        <p:blipFill rotWithShape="1">
          <a:blip r:embed="rId5">
            <a:alphaModFix/>
          </a:blip>
          <a:srcRect b="0" l="0" r="0" t="0"/>
          <a:stretch/>
        </p:blipFill>
        <p:spPr>
          <a:xfrm>
            <a:off x="4516471" y="2291715"/>
            <a:ext cx="124777" cy="127920"/>
          </a:xfrm>
          <a:prstGeom prst="rect">
            <a:avLst/>
          </a:prstGeom>
          <a:noFill/>
          <a:ln>
            <a:noFill/>
          </a:ln>
        </p:spPr>
      </p:pic>
      <p:pic>
        <p:nvPicPr>
          <p:cNvPr id="291" name="Google Shape;291;p37"/>
          <p:cNvPicPr preferRelativeResize="0"/>
          <p:nvPr/>
        </p:nvPicPr>
        <p:blipFill rotWithShape="1">
          <a:blip r:embed="rId6">
            <a:alphaModFix/>
          </a:blip>
          <a:srcRect b="0" l="0" r="0" t="0"/>
          <a:stretch/>
        </p:blipFill>
        <p:spPr>
          <a:xfrm>
            <a:off x="4684966" y="2293238"/>
            <a:ext cx="87534" cy="123444"/>
          </a:xfrm>
          <a:prstGeom prst="rect">
            <a:avLst/>
          </a:prstGeom>
          <a:noFill/>
          <a:ln>
            <a:noFill/>
          </a:ln>
        </p:spPr>
      </p:pic>
      <p:pic>
        <p:nvPicPr>
          <p:cNvPr id="292" name="Google Shape;292;p37"/>
          <p:cNvPicPr preferRelativeResize="0"/>
          <p:nvPr/>
        </p:nvPicPr>
        <p:blipFill rotWithShape="1">
          <a:blip r:embed="rId7">
            <a:alphaModFix/>
          </a:blip>
          <a:srcRect b="0" l="0" r="0" t="0"/>
          <a:stretch/>
        </p:blipFill>
        <p:spPr>
          <a:xfrm>
            <a:off x="4817840" y="2293238"/>
            <a:ext cx="103632" cy="123444"/>
          </a:xfrm>
          <a:prstGeom prst="rect">
            <a:avLst/>
          </a:prstGeom>
          <a:noFill/>
          <a:ln>
            <a:noFill/>
          </a:ln>
        </p:spPr>
      </p:pic>
      <p:pic>
        <p:nvPicPr>
          <p:cNvPr id="293" name="Google Shape;293;p37"/>
          <p:cNvPicPr preferRelativeResize="0"/>
          <p:nvPr/>
        </p:nvPicPr>
        <p:blipFill rotWithShape="1">
          <a:blip r:embed="rId8">
            <a:alphaModFix/>
          </a:blip>
          <a:srcRect b="0" l="0" r="0" t="0"/>
          <a:stretch/>
        </p:blipFill>
        <p:spPr>
          <a:xfrm>
            <a:off x="4962050" y="2291715"/>
            <a:ext cx="95535" cy="127920"/>
          </a:xfrm>
          <a:prstGeom prst="rect">
            <a:avLst/>
          </a:prstGeom>
          <a:noFill/>
          <a:ln>
            <a:noFill/>
          </a:ln>
        </p:spPr>
      </p:pic>
      <p:sp>
        <p:nvSpPr>
          <p:cNvPr id="294" name="Google Shape;294;p37"/>
          <p:cNvSpPr/>
          <p:nvPr/>
        </p:nvSpPr>
        <p:spPr>
          <a:xfrm>
            <a:off x="5106257" y="2293259"/>
            <a:ext cx="24765" cy="123825"/>
          </a:xfrm>
          <a:custGeom>
            <a:rect b="b" l="l" r="r" t="t"/>
            <a:pathLst>
              <a:path extrusionOk="0" h="165100" w="33020">
                <a:moveTo>
                  <a:pt x="32447" y="0"/>
                </a:moveTo>
                <a:lnTo>
                  <a:pt x="0" y="0"/>
                </a:lnTo>
                <a:lnTo>
                  <a:pt x="0" y="164566"/>
                </a:lnTo>
                <a:lnTo>
                  <a:pt x="32447" y="164566"/>
                </a:lnTo>
                <a:lnTo>
                  <a:pt x="32447"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grpSp>
        <p:nvGrpSpPr>
          <p:cNvPr id="295" name="Google Shape;295;p37"/>
          <p:cNvGrpSpPr/>
          <p:nvPr/>
        </p:nvGrpSpPr>
        <p:grpSpPr>
          <a:xfrm>
            <a:off x="5188840" y="2291715"/>
            <a:ext cx="270700" cy="124968"/>
            <a:chOff x="6918452" y="3055620"/>
            <a:chExt cx="360933" cy="166624"/>
          </a:xfrm>
        </p:grpSpPr>
        <p:pic>
          <p:nvPicPr>
            <p:cNvPr id="296" name="Google Shape;296;p37"/>
            <p:cNvPicPr preferRelativeResize="0"/>
            <p:nvPr/>
          </p:nvPicPr>
          <p:blipFill rotWithShape="1">
            <a:blip r:embed="rId9">
              <a:alphaModFix/>
            </a:blip>
            <a:srcRect b="0" l="0" r="0" t="0"/>
            <a:stretch/>
          </p:blipFill>
          <p:spPr>
            <a:xfrm>
              <a:off x="6918452" y="3057652"/>
              <a:ext cx="151256" cy="164592"/>
            </a:xfrm>
            <a:prstGeom prst="rect">
              <a:avLst/>
            </a:prstGeom>
            <a:noFill/>
            <a:ln>
              <a:noFill/>
            </a:ln>
          </p:spPr>
        </p:pic>
        <p:pic>
          <p:nvPicPr>
            <p:cNvPr id="297" name="Google Shape;297;p37"/>
            <p:cNvPicPr preferRelativeResize="0"/>
            <p:nvPr/>
          </p:nvPicPr>
          <p:blipFill rotWithShape="1">
            <a:blip r:embed="rId10">
              <a:alphaModFix/>
            </a:blip>
            <a:srcRect b="0" l="0" r="0" t="0"/>
            <a:stretch/>
          </p:blipFill>
          <p:spPr>
            <a:xfrm>
              <a:off x="7108698" y="3055620"/>
              <a:ext cx="170687" cy="166624"/>
            </a:xfrm>
            <a:prstGeom prst="rect">
              <a:avLst/>
            </a:prstGeom>
            <a:noFill/>
            <a:ln>
              <a:noFill/>
            </a:ln>
          </p:spPr>
        </p:pic>
      </p:grpSp>
      <p:pic>
        <p:nvPicPr>
          <p:cNvPr id="298" name="Google Shape;298;p37"/>
          <p:cNvPicPr preferRelativeResize="0"/>
          <p:nvPr/>
        </p:nvPicPr>
        <p:blipFill rotWithShape="1">
          <a:blip r:embed="rId11">
            <a:alphaModFix/>
          </a:blip>
          <a:srcRect b="0" l="0" r="0" t="0"/>
          <a:stretch/>
        </p:blipFill>
        <p:spPr>
          <a:xfrm>
            <a:off x="5501641" y="2293238"/>
            <a:ext cx="115061" cy="123444"/>
          </a:xfrm>
          <a:prstGeom prst="rect">
            <a:avLst/>
          </a:prstGeom>
          <a:noFill/>
          <a:ln>
            <a:noFill/>
          </a:ln>
        </p:spPr>
      </p:pic>
      <p:grpSp>
        <p:nvGrpSpPr>
          <p:cNvPr id="299" name="Google Shape;299;p37"/>
          <p:cNvGrpSpPr/>
          <p:nvPr/>
        </p:nvGrpSpPr>
        <p:grpSpPr>
          <a:xfrm>
            <a:off x="4112516" y="2532792"/>
            <a:ext cx="215741" cy="238697"/>
            <a:chOff x="5483352" y="3377056"/>
            <a:chExt cx="287655" cy="318262"/>
          </a:xfrm>
        </p:grpSpPr>
        <p:pic>
          <p:nvPicPr>
            <p:cNvPr id="300" name="Google Shape;300;p37"/>
            <p:cNvPicPr preferRelativeResize="0"/>
            <p:nvPr/>
          </p:nvPicPr>
          <p:blipFill rotWithShape="1">
            <a:blip r:embed="rId12">
              <a:alphaModFix/>
            </a:blip>
            <a:srcRect b="0" l="0" r="0" t="0"/>
            <a:stretch/>
          </p:blipFill>
          <p:spPr>
            <a:xfrm>
              <a:off x="5539613" y="3456559"/>
              <a:ext cx="231139" cy="238759"/>
            </a:xfrm>
            <a:prstGeom prst="rect">
              <a:avLst/>
            </a:prstGeom>
            <a:noFill/>
            <a:ln>
              <a:noFill/>
            </a:ln>
          </p:spPr>
        </p:pic>
        <p:sp>
          <p:nvSpPr>
            <p:cNvPr id="301" name="Google Shape;301;p37"/>
            <p:cNvSpPr/>
            <p:nvPr/>
          </p:nvSpPr>
          <p:spPr>
            <a:xfrm>
              <a:off x="5483352" y="3377056"/>
              <a:ext cx="287655" cy="312420"/>
            </a:xfrm>
            <a:custGeom>
              <a:rect b="b" l="l" r="r" t="t"/>
              <a:pathLst>
                <a:path extrusionOk="0" h="312420" w="287654">
                  <a:moveTo>
                    <a:pt x="119380" y="79502"/>
                  </a:moveTo>
                  <a:lnTo>
                    <a:pt x="60579" y="0"/>
                  </a:lnTo>
                  <a:lnTo>
                    <a:pt x="0" y="0"/>
                  </a:lnTo>
                  <a:lnTo>
                    <a:pt x="0" y="312293"/>
                  </a:lnTo>
                  <a:lnTo>
                    <a:pt x="56261" y="312293"/>
                  </a:lnTo>
                  <a:lnTo>
                    <a:pt x="56261" y="79502"/>
                  </a:lnTo>
                  <a:lnTo>
                    <a:pt x="119380" y="79502"/>
                  </a:lnTo>
                  <a:close/>
                </a:path>
                <a:path extrusionOk="0" h="312420" w="287654">
                  <a:moveTo>
                    <a:pt x="287413" y="38"/>
                  </a:moveTo>
                  <a:lnTo>
                    <a:pt x="231267" y="38"/>
                  </a:lnTo>
                  <a:lnTo>
                    <a:pt x="231267" y="230759"/>
                  </a:lnTo>
                  <a:lnTo>
                    <a:pt x="287413" y="230759"/>
                  </a:lnTo>
                  <a:lnTo>
                    <a:pt x="287413" y="3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grpSp>
      <p:sp>
        <p:nvSpPr>
          <p:cNvPr id="302" name="Google Shape;302;p37"/>
          <p:cNvSpPr/>
          <p:nvPr/>
        </p:nvSpPr>
        <p:spPr>
          <a:xfrm>
            <a:off x="4394551" y="2528315"/>
            <a:ext cx="241459" cy="239078"/>
          </a:xfrm>
          <a:custGeom>
            <a:rect b="b" l="l" r="r" t="t"/>
            <a:pathLst>
              <a:path extrusionOk="0" h="318770" w="321945">
                <a:moveTo>
                  <a:pt x="321945" y="318262"/>
                </a:moveTo>
                <a:lnTo>
                  <a:pt x="287655" y="232791"/>
                </a:lnTo>
                <a:lnTo>
                  <a:pt x="271780" y="192913"/>
                </a:lnTo>
                <a:lnTo>
                  <a:pt x="218440" y="59690"/>
                </a:lnTo>
                <a:lnTo>
                  <a:pt x="209550" y="37592"/>
                </a:lnTo>
                <a:lnTo>
                  <a:pt x="209550" y="192913"/>
                </a:lnTo>
                <a:lnTo>
                  <a:pt x="107950" y="192913"/>
                </a:lnTo>
                <a:lnTo>
                  <a:pt x="159893" y="59690"/>
                </a:lnTo>
                <a:lnTo>
                  <a:pt x="209550" y="192913"/>
                </a:lnTo>
                <a:lnTo>
                  <a:pt x="209550" y="37592"/>
                </a:lnTo>
                <a:lnTo>
                  <a:pt x="194437" y="0"/>
                </a:lnTo>
                <a:lnTo>
                  <a:pt x="131826" y="8001"/>
                </a:lnTo>
                <a:lnTo>
                  <a:pt x="0" y="318262"/>
                </a:lnTo>
                <a:lnTo>
                  <a:pt x="60452" y="318262"/>
                </a:lnTo>
                <a:lnTo>
                  <a:pt x="92837" y="232791"/>
                </a:lnTo>
                <a:lnTo>
                  <a:pt x="224663" y="232791"/>
                </a:lnTo>
                <a:lnTo>
                  <a:pt x="259207" y="318262"/>
                </a:lnTo>
                <a:lnTo>
                  <a:pt x="321945" y="31826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303" name="Google Shape;303;p37"/>
          <p:cNvSpPr/>
          <p:nvPr/>
        </p:nvSpPr>
        <p:spPr>
          <a:xfrm>
            <a:off x="4678109" y="2528316"/>
            <a:ext cx="207645" cy="243364"/>
          </a:xfrm>
          <a:custGeom>
            <a:rect b="b" l="l" r="r" t="t"/>
            <a:pathLst>
              <a:path extrusionOk="0" h="324485" w="276859">
                <a:moveTo>
                  <a:pt x="276720" y="302387"/>
                </a:moveTo>
                <a:lnTo>
                  <a:pt x="269875" y="282448"/>
                </a:lnTo>
                <a:lnTo>
                  <a:pt x="263652" y="264541"/>
                </a:lnTo>
                <a:lnTo>
                  <a:pt x="249682" y="270764"/>
                </a:lnTo>
                <a:lnTo>
                  <a:pt x="231267" y="276479"/>
                </a:lnTo>
                <a:lnTo>
                  <a:pt x="209550" y="280797"/>
                </a:lnTo>
                <a:lnTo>
                  <a:pt x="185928" y="282448"/>
                </a:lnTo>
                <a:lnTo>
                  <a:pt x="141986" y="276098"/>
                </a:lnTo>
                <a:lnTo>
                  <a:pt x="102362" y="254889"/>
                </a:lnTo>
                <a:lnTo>
                  <a:pt x="73787" y="216154"/>
                </a:lnTo>
                <a:lnTo>
                  <a:pt x="62738" y="157099"/>
                </a:lnTo>
                <a:lnTo>
                  <a:pt x="71247" y="101346"/>
                </a:lnTo>
                <a:lnTo>
                  <a:pt x="93726" y="65913"/>
                </a:lnTo>
                <a:lnTo>
                  <a:pt x="125603" y="47244"/>
                </a:lnTo>
                <a:lnTo>
                  <a:pt x="162052" y="41783"/>
                </a:lnTo>
                <a:lnTo>
                  <a:pt x="191516" y="43180"/>
                </a:lnTo>
                <a:lnTo>
                  <a:pt x="218059" y="46736"/>
                </a:lnTo>
                <a:lnTo>
                  <a:pt x="240792" y="51816"/>
                </a:lnTo>
                <a:lnTo>
                  <a:pt x="259334" y="57658"/>
                </a:lnTo>
                <a:lnTo>
                  <a:pt x="264922" y="41783"/>
                </a:lnTo>
                <a:lnTo>
                  <a:pt x="235839" y="3937"/>
                </a:lnTo>
                <a:lnTo>
                  <a:pt x="179324" y="0"/>
                </a:lnTo>
                <a:lnTo>
                  <a:pt x="128651" y="5461"/>
                </a:lnTo>
                <a:lnTo>
                  <a:pt x="84836" y="21209"/>
                </a:lnTo>
                <a:lnTo>
                  <a:pt x="49149" y="45974"/>
                </a:lnTo>
                <a:lnTo>
                  <a:pt x="22479" y="78994"/>
                </a:lnTo>
                <a:lnTo>
                  <a:pt x="5842" y="118999"/>
                </a:lnTo>
                <a:lnTo>
                  <a:pt x="0" y="165100"/>
                </a:lnTo>
                <a:lnTo>
                  <a:pt x="5842" y="213487"/>
                </a:lnTo>
                <a:lnTo>
                  <a:pt x="22098" y="253238"/>
                </a:lnTo>
                <a:lnTo>
                  <a:pt x="47879" y="284226"/>
                </a:lnTo>
                <a:lnTo>
                  <a:pt x="81661" y="306451"/>
                </a:lnTo>
                <a:lnTo>
                  <a:pt x="122301" y="319786"/>
                </a:lnTo>
                <a:lnTo>
                  <a:pt x="168529" y="324231"/>
                </a:lnTo>
                <a:lnTo>
                  <a:pt x="197612" y="322453"/>
                </a:lnTo>
                <a:lnTo>
                  <a:pt x="227457" y="317754"/>
                </a:lnTo>
                <a:lnTo>
                  <a:pt x="254889" y="310769"/>
                </a:lnTo>
                <a:lnTo>
                  <a:pt x="276720" y="30238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304" name="Google Shape;304;p37"/>
          <p:cNvSpPr/>
          <p:nvPr/>
        </p:nvSpPr>
        <p:spPr>
          <a:xfrm>
            <a:off x="4958525" y="2532794"/>
            <a:ext cx="45720" cy="234315"/>
          </a:xfrm>
          <a:custGeom>
            <a:rect b="b" l="l" r="r" t="t"/>
            <a:pathLst>
              <a:path extrusionOk="0" h="312420" w="60959">
                <a:moveTo>
                  <a:pt x="60533" y="0"/>
                </a:moveTo>
                <a:lnTo>
                  <a:pt x="0" y="0"/>
                </a:lnTo>
                <a:lnTo>
                  <a:pt x="0" y="312292"/>
                </a:lnTo>
                <a:lnTo>
                  <a:pt x="60533" y="312292"/>
                </a:lnTo>
                <a:lnTo>
                  <a:pt x="60533"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grpSp>
        <p:nvGrpSpPr>
          <p:cNvPr id="305" name="Google Shape;305;p37"/>
          <p:cNvGrpSpPr/>
          <p:nvPr/>
        </p:nvGrpSpPr>
        <p:grpSpPr>
          <a:xfrm>
            <a:off x="5083303" y="2528316"/>
            <a:ext cx="252888" cy="243364"/>
            <a:chOff x="6777735" y="3371088"/>
            <a:chExt cx="337184" cy="324485"/>
          </a:xfrm>
        </p:grpSpPr>
        <p:sp>
          <p:nvSpPr>
            <p:cNvPr id="306" name="Google Shape;306;p37"/>
            <p:cNvSpPr/>
            <p:nvPr/>
          </p:nvSpPr>
          <p:spPr>
            <a:xfrm>
              <a:off x="6777735" y="3371088"/>
              <a:ext cx="292100" cy="324485"/>
            </a:xfrm>
            <a:custGeom>
              <a:rect b="b" l="l" r="r" t="t"/>
              <a:pathLst>
                <a:path extrusionOk="0" h="324485" w="292100">
                  <a:moveTo>
                    <a:pt x="181483" y="0"/>
                  </a:moveTo>
                  <a:lnTo>
                    <a:pt x="131318" y="5207"/>
                  </a:lnTo>
                  <a:lnTo>
                    <a:pt x="87375" y="20447"/>
                  </a:lnTo>
                  <a:lnTo>
                    <a:pt x="51054" y="44958"/>
                  </a:lnTo>
                  <a:lnTo>
                    <a:pt x="23495" y="78359"/>
                  </a:lnTo>
                  <a:lnTo>
                    <a:pt x="6096" y="120014"/>
                  </a:lnTo>
                  <a:lnTo>
                    <a:pt x="0" y="169163"/>
                  </a:lnTo>
                  <a:lnTo>
                    <a:pt x="7239" y="223392"/>
                  </a:lnTo>
                  <a:lnTo>
                    <a:pt x="27813" y="266700"/>
                  </a:lnTo>
                  <a:lnTo>
                    <a:pt x="60198" y="298323"/>
                  </a:lnTo>
                  <a:lnTo>
                    <a:pt x="102616" y="317626"/>
                  </a:lnTo>
                  <a:lnTo>
                    <a:pt x="153416" y="324231"/>
                  </a:lnTo>
                  <a:lnTo>
                    <a:pt x="204597" y="319150"/>
                  </a:lnTo>
                  <a:lnTo>
                    <a:pt x="249047" y="304292"/>
                  </a:lnTo>
                  <a:lnTo>
                    <a:pt x="279400" y="284480"/>
                  </a:lnTo>
                  <a:lnTo>
                    <a:pt x="177165" y="284480"/>
                  </a:lnTo>
                  <a:lnTo>
                    <a:pt x="131064" y="277113"/>
                  </a:lnTo>
                  <a:lnTo>
                    <a:pt x="94869" y="253873"/>
                  </a:lnTo>
                  <a:lnTo>
                    <a:pt x="71120" y="213106"/>
                  </a:lnTo>
                  <a:lnTo>
                    <a:pt x="62738" y="153162"/>
                  </a:lnTo>
                  <a:lnTo>
                    <a:pt x="70231" y="102235"/>
                  </a:lnTo>
                  <a:lnTo>
                    <a:pt x="90805" y="67563"/>
                  </a:lnTo>
                  <a:lnTo>
                    <a:pt x="121031" y="48006"/>
                  </a:lnTo>
                  <a:lnTo>
                    <a:pt x="157734" y="41783"/>
                  </a:lnTo>
                  <a:lnTo>
                    <a:pt x="291719" y="41783"/>
                  </a:lnTo>
                  <a:lnTo>
                    <a:pt x="276479" y="26670"/>
                  </a:lnTo>
                  <a:lnTo>
                    <a:pt x="233425" y="6731"/>
                  </a:lnTo>
                  <a:lnTo>
                    <a:pt x="181483"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pic>
          <p:nvPicPr>
            <p:cNvPr id="307" name="Google Shape;307;p37"/>
            <p:cNvPicPr preferRelativeResize="0"/>
            <p:nvPr/>
          </p:nvPicPr>
          <p:blipFill rotWithShape="1">
            <a:blip r:embed="rId13">
              <a:alphaModFix/>
            </a:blip>
            <a:srcRect b="0" l="0" r="0" t="0"/>
            <a:stretch/>
          </p:blipFill>
          <p:spPr>
            <a:xfrm>
              <a:off x="6935469" y="3412871"/>
              <a:ext cx="179450" cy="242696"/>
            </a:xfrm>
            <a:prstGeom prst="rect">
              <a:avLst/>
            </a:prstGeom>
            <a:noFill/>
            <a:ln>
              <a:noFill/>
            </a:ln>
          </p:spPr>
        </p:pic>
      </p:grpSp>
      <p:grpSp>
        <p:nvGrpSpPr>
          <p:cNvPr id="308" name="Google Shape;308;p37"/>
          <p:cNvGrpSpPr/>
          <p:nvPr/>
        </p:nvGrpSpPr>
        <p:grpSpPr>
          <a:xfrm>
            <a:off x="5413915" y="2532792"/>
            <a:ext cx="215741" cy="238697"/>
            <a:chOff x="7218553" y="3377056"/>
            <a:chExt cx="287655" cy="318262"/>
          </a:xfrm>
        </p:grpSpPr>
        <p:pic>
          <p:nvPicPr>
            <p:cNvPr id="309" name="Google Shape;309;p37"/>
            <p:cNvPicPr preferRelativeResize="0"/>
            <p:nvPr/>
          </p:nvPicPr>
          <p:blipFill rotWithShape="1">
            <a:blip r:embed="rId14">
              <a:alphaModFix/>
            </a:blip>
            <a:srcRect b="0" l="0" r="0" t="0"/>
            <a:stretch/>
          </p:blipFill>
          <p:spPr>
            <a:xfrm>
              <a:off x="7274687" y="3456559"/>
              <a:ext cx="231267" cy="238759"/>
            </a:xfrm>
            <a:prstGeom prst="rect">
              <a:avLst/>
            </a:prstGeom>
            <a:noFill/>
            <a:ln>
              <a:noFill/>
            </a:ln>
          </p:spPr>
        </p:pic>
        <p:sp>
          <p:nvSpPr>
            <p:cNvPr id="310" name="Google Shape;310;p37"/>
            <p:cNvSpPr/>
            <p:nvPr/>
          </p:nvSpPr>
          <p:spPr>
            <a:xfrm>
              <a:off x="7218553" y="3377056"/>
              <a:ext cx="287655" cy="312420"/>
            </a:xfrm>
            <a:custGeom>
              <a:rect b="b" l="l" r="r" t="t"/>
              <a:pathLst>
                <a:path extrusionOk="0" h="312420" w="287654">
                  <a:moveTo>
                    <a:pt x="120142" y="79502"/>
                  </a:moveTo>
                  <a:lnTo>
                    <a:pt x="60579" y="0"/>
                  </a:lnTo>
                  <a:lnTo>
                    <a:pt x="0" y="0"/>
                  </a:lnTo>
                  <a:lnTo>
                    <a:pt x="0" y="312293"/>
                  </a:lnTo>
                  <a:lnTo>
                    <a:pt x="56134" y="312293"/>
                  </a:lnTo>
                  <a:lnTo>
                    <a:pt x="56134" y="79502"/>
                  </a:lnTo>
                  <a:lnTo>
                    <a:pt x="120142" y="79502"/>
                  </a:lnTo>
                  <a:close/>
                </a:path>
                <a:path extrusionOk="0" h="312420" w="287654">
                  <a:moveTo>
                    <a:pt x="287464" y="38"/>
                  </a:moveTo>
                  <a:lnTo>
                    <a:pt x="233426" y="38"/>
                  </a:lnTo>
                  <a:lnTo>
                    <a:pt x="233426" y="230759"/>
                  </a:lnTo>
                  <a:lnTo>
                    <a:pt x="287464" y="230759"/>
                  </a:lnTo>
                  <a:lnTo>
                    <a:pt x="287464" y="3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grpSp>
      <p:sp>
        <p:nvSpPr>
          <p:cNvPr id="311" name="Google Shape;311;p37"/>
          <p:cNvSpPr/>
          <p:nvPr/>
        </p:nvSpPr>
        <p:spPr>
          <a:xfrm>
            <a:off x="5697571" y="2528315"/>
            <a:ext cx="241459" cy="239078"/>
          </a:xfrm>
          <a:custGeom>
            <a:rect b="b" l="l" r="r" t="t"/>
            <a:pathLst>
              <a:path extrusionOk="0" h="318770" w="321945">
                <a:moveTo>
                  <a:pt x="321945" y="318262"/>
                </a:moveTo>
                <a:lnTo>
                  <a:pt x="287147" y="232791"/>
                </a:lnTo>
                <a:lnTo>
                  <a:pt x="270891" y="192913"/>
                </a:lnTo>
                <a:lnTo>
                  <a:pt x="216662" y="59690"/>
                </a:lnTo>
                <a:lnTo>
                  <a:pt x="207518" y="37312"/>
                </a:lnTo>
                <a:lnTo>
                  <a:pt x="207518" y="192913"/>
                </a:lnTo>
                <a:lnTo>
                  <a:pt x="105918" y="192913"/>
                </a:lnTo>
                <a:lnTo>
                  <a:pt x="157734" y="59690"/>
                </a:lnTo>
                <a:lnTo>
                  <a:pt x="207518" y="192913"/>
                </a:lnTo>
                <a:lnTo>
                  <a:pt x="207518" y="37312"/>
                </a:lnTo>
                <a:lnTo>
                  <a:pt x="192278" y="0"/>
                </a:lnTo>
                <a:lnTo>
                  <a:pt x="129667" y="8001"/>
                </a:lnTo>
                <a:lnTo>
                  <a:pt x="0" y="318262"/>
                </a:lnTo>
                <a:lnTo>
                  <a:pt x="58293" y="318262"/>
                </a:lnTo>
                <a:lnTo>
                  <a:pt x="90805" y="232791"/>
                </a:lnTo>
                <a:lnTo>
                  <a:pt x="224790" y="232791"/>
                </a:lnTo>
                <a:lnTo>
                  <a:pt x="257175" y="318262"/>
                </a:lnTo>
                <a:lnTo>
                  <a:pt x="321945" y="31826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312" name="Google Shape;312;p37"/>
          <p:cNvSpPr/>
          <p:nvPr/>
        </p:nvSpPr>
        <p:spPr>
          <a:xfrm>
            <a:off x="6005513" y="2532793"/>
            <a:ext cx="157163" cy="234315"/>
          </a:xfrm>
          <a:custGeom>
            <a:rect b="b" l="l" r="r" t="t"/>
            <a:pathLst>
              <a:path extrusionOk="0" h="312420" w="209550">
                <a:moveTo>
                  <a:pt x="209550" y="268478"/>
                </a:moveTo>
                <a:lnTo>
                  <a:pt x="62611" y="270510"/>
                </a:lnTo>
                <a:lnTo>
                  <a:pt x="62611" y="0"/>
                </a:lnTo>
                <a:lnTo>
                  <a:pt x="0" y="0"/>
                </a:lnTo>
                <a:lnTo>
                  <a:pt x="0" y="312293"/>
                </a:lnTo>
                <a:lnTo>
                  <a:pt x="203073" y="312293"/>
                </a:lnTo>
                <a:lnTo>
                  <a:pt x="209296" y="270510"/>
                </a:lnTo>
                <a:lnTo>
                  <a:pt x="209550" y="26847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pic>
        <p:nvPicPr>
          <p:cNvPr id="313" name="Google Shape;313;p37"/>
          <p:cNvPicPr preferRelativeResize="0"/>
          <p:nvPr/>
        </p:nvPicPr>
        <p:blipFill rotWithShape="1">
          <a:blip r:embed="rId15">
            <a:alphaModFix/>
          </a:blip>
          <a:srcRect b="0" l="0" r="0" t="0"/>
          <a:stretch/>
        </p:blipFill>
        <p:spPr>
          <a:xfrm>
            <a:off x="4115942" y="2886075"/>
            <a:ext cx="113252" cy="121920"/>
          </a:xfrm>
          <a:prstGeom prst="rect">
            <a:avLst/>
          </a:prstGeom>
          <a:noFill/>
          <a:ln>
            <a:noFill/>
          </a:ln>
        </p:spPr>
      </p:pic>
      <p:pic>
        <p:nvPicPr>
          <p:cNvPr id="314" name="Google Shape;314;p37"/>
          <p:cNvPicPr preferRelativeResize="0"/>
          <p:nvPr/>
        </p:nvPicPr>
        <p:blipFill rotWithShape="1">
          <a:blip r:embed="rId16">
            <a:alphaModFix/>
          </a:blip>
          <a:srcRect b="0" l="0" r="0" t="0"/>
          <a:stretch/>
        </p:blipFill>
        <p:spPr>
          <a:xfrm>
            <a:off x="4277772" y="2886075"/>
            <a:ext cx="87344" cy="121920"/>
          </a:xfrm>
          <a:prstGeom prst="rect">
            <a:avLst/>
          </a:prstGeom>
          <a:noFill/>
          <a:ln>
            <a:noFill/>
          </a:ln>
        </p:spPr>
      </p:pic>
      <p:grpSp>
        <p:nvGrpSpPr>
          <p:cNvPr id="315" name="Google Shape;315;p37"/>
          <p:cNvGrpSpPr/>
          <p:nvPr/>
        </p:nvGrpSpPr>
        <p:grpSpPr>
          <a:xfrm>
            <a:off x="4469130" y="2882648"/>
            <a:ext cx="277083" cy="127921"/>
            <a:chOff x="5958840" y="3843528"/>
            <a:chExt cx="369443" cy="170561"/>
          </a:xfrm>
        </p:grpSpPr>
        <p:pic>
          <p:nvPicPr>
            <p:cNvPr id="316" name="Google Shape;316;p37"/>
            <p:cNvPicPr preferRelativeResize="0"/>
            <p:nvPr/>
          </p:nvPicPr>
          <p:blipFill rotWithShape="1">
            <a:blip r:embed="rId17">
              <a:alphaModFix/>
            </a:blip>
            <a:srcRect b="0" l="0" r="0" t="0"/>
            <a:stretch/>
          </p:blipFill>
          <p:spPr>
            <a:xfrm>
              <a:off x="5958840" y="3843528"/>
              <a:ext cx="146938" cy="170561"/>
            </a:xfrm>
            <a:prstGeom prst="rect">
              <a:avLst/>
            </a:prstGeom>
            <a:noFill/>
            <a:ln>
              <a:noFill/>
            </a:ln>
          </p:spPr>
        </p:pic>
        <p:pic>
          <p:nvPicPr>
            <p:cNvPr id="317" name="Google Shape;317;p37"/>
            <p:cNvPicPr preferRelativeResize="0"/>
            <p:nvPr/>
          </p:nvPicPr>
          <p:blipFill rotWithShape="1">
            <a:blip r:embed="rId18">
              <a:alphaModFix/>
            </a:blip>
            <a:srcRect b="0" l="0" r="0" t="0"/>
            <a:stretch/>
          </p:blipFill>
          <p:spPr>
            <a:xfrm>
              <a:off x="6148959" y="3843528"/>
              <a:ext cx="179324" cy="170561"/>
            </a:xfrm>
            <a:prstGeom prst="rect">
              <a:avLst/>
            </a:prstGeom>
            <a:noFill/>
            <a:ln>
              <a:noFill/>
            </a:ln>
          </p:spPr>
        </p:pic>
      </p:grpSp>
      <p:grpSp>
        <p:nvGrpSpPr>
          <p:cNvPr id="318" name="Google Shape;318;p37"/>
          <p:cNvGrpSpPr/>
          <p:nvPr/>
        </p:nvGrpSpPr>
        <p:grpSpPr>
          <a:xfrm>
            <a:off x="4794884" y="2882648"/>
            <a:ext cx="246317" cy="127921"/>
            <a:chOff x="6393179" y="3843528"/>
            <a:chExt cx="328422" cy="170561"/>
          </a:xfrm>
        </p:grpSpPr>
        <p:pic>
          <p:nvPicPr>
            <p:cNvPr id="319" name="Google Shape;319;p37"/>
            <p:cNvPicPr preferRelativeResize="0"/>
            <p:nvPr/>
          </p:nvPicPr>
          <p:blipFill rotWithShape="1">
            <a:blip r:embed="rId19">
              <a:alphaModFix/>
            </a:blip>
            <a:srcRect b="0" l="0" r="0" t="0"/>
            <a:stretch/>
          </p:blipFill>
          <p:spPr>
            <a:xfrm>
              <a:off x="6393179" y="3847465"/>
              <a:ext cx="110109" cy="162687"/>
            </a:xfrm>
            <a:prstGeom prst="rect">
              <a:avLst/>
            </a:prstGeom>
            <a:noFill/>
            <a:ln>
              <a:noFill/>
            </a:ln>
          </p:spPr>
        </p:pic>
        <p:pic>
          <p:nvPicPr>
            <p:cNvPr id="320" name="Google Shape;320;p37"/>
            <p:cNvPicPr preferRelativeResize="0"/>
            <p:nvPr/>
          </p:nvPicPr>
          <p:blipFill rotWithShape="1">
            <a:blip r:embed="rId20">
              <a:alphaModFix/>
            </a:blip>
            <a:srcRect b="0" l="0" r="0" t="0"/>
            <a:stretch/>
          </p:blipFill>
          <p:spPr>
            <a:xfrm>
              <a:off x="6544436" y="3843528"/>
              <a:ext cx="177165" cy="170561"/>
            </a:xfrm>
            <a:prstGeom prst="rect">
              <a:avLst/>
            </a:prstGeom>
            <a:noFill/>
            <a:ln>
              <a:noFill/>
            </a:ln>
          </p:spPr>
        </p:pic>
      </p:grpSp>
      <p:pic>
        <p:nvPicPr>
          <p:cNvPr id="321" name="Google Shape;321;p37"/>
          <p:cNvPicPr preferRelativeResize="0"/>
          <p:nvPr/>
        </p:nvPicPr>
        <p:blipFill rotWithShape="1">
          <a:blip r:embed="rId21">
            <a:alphaModFix/>
          </a:blip>
          <a:srcRect b="0" l="0" r="0" t="0"/>
          <a:stretch/>
        </p:blipFill>
        <p:spPr>
          <a:xfrm>
            <a:off x="5081779" y="2885600"/>
            <a:ext cx="165259" cy="122015"/>
          </a:xfrm>
          <a:prstGeom prst="rect">
            <a:avLst/>
          </a:prstGeom>
          <a:noFill/>
          <a:ln>
            <a:noFill/>
          </a:ln>
        </p:spPr>
      </p:pic>
      <p:pic>
        <p:nvPicPr>
          <p:cNvPr id="322" name="Google Shape;322;p37"/>
          <p:cNvPicPr preferRelativeResize="0"/>
          <p:nvPr/>
        </p:nvPicPr>
        <p:blipFill rotWithShape="1">
          <a:blip r:embed="rId22">
            <a:alphaModFix/>
          </a:blip>
          <a:srcRect b="0" l="0" r="0" t="0"/>
          <a:stretch/>
        </p:blipFill>
        <p:spPr>
          <a:xfrm>
            <a:off x="5295709" y="2885600"/>
            <a:ext cx="98774" cy="122015"/>
          </a:xfrm>
          <a:prstGeom prst="rect">
            <a:avLst/>
          </a:prstGeom>
          <a:noFill/>
          <a:ln>
            <a:noFill/>
          </a:ln>
        </p:spPr>
      </p:pic>
      <p:sp>
        <p:nvSpPr>
          <p:cNvPr id="323" name="Google Shape;323;p37"/>
          <p:cNvSpPr/>
          <p:nvPr/>
        </p:nvSpPr>
        <p:spPr>
          <a:xfrm>
            <a:off x="5443157" y="2885647"/>
            <a:ext cx="22860" cy="122396"/>
          </a:xfrm>
          <a:custGeom>
            <a:rect b="b" l="l" r="r" t="t"/>
            <a:pathLst>
              <a:path extrusionOk="0" h="163195" w="30479">
                <a:moveTo>
                  <a:pt x="30266" y="0"/>
                </a:moveTo>
                <a:lnTo>
                  <a:pt x="0" y="0"/>
                </a:lnTo>
                <a:lnTo>
                  <a:pt x="0" y="162623"/>
                </a:lnTo>
                <a:lnTo>
                  <a:pt x="30266" y="162623"/>
                </a:lnTo>
                <a:lnTo>
                  <a:pt x="30266"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pic>
        <p:nvPicPr>
          <p:cNvPr id="324" name="Google Shape;324;p37"/>
          <p:cNvPicPr preferRelativeResize="0"/>
          <p:nvPr/>
        </p:nvPicPr>
        <p:blipFill rotWithShape="1">
          <a:blip r:embed="rId23">
            <a:alphaModFix/>
          </a:blip>
          <a:srcRect b="0" l="0" r="0" t="0"/>
          <a:stretch/>
        </p:blipFill>
        <p:spPr>
          <a:xfrm>
            <a:off x="5508022" y="2882646"/>
            <a:ext cx="128016" cy="124968"/>
          </a:xfrm>
          <a:prstGeom prst="rect">
            <a:avLst/>
          </a:prstGeom>
          <a:noFill/>
          <a:ln>
            <a:noFill/>
          </a:ln>
        </p:spPr>
      </p:pic>
      <p:pic>
        <p:nvPicPr>
          <p:cNvPr id="325" name="Google Shape;325;p37"/>
          <p:cNvPicPr preferRelativeResize="0"/>
          <p:nvPr/>
        </p:nvPicPr>
        <p:blipFill rotWithShape="1">
          <a:blip r:embed="rId24">
            <a:alphaModFix/>
          </a:blip>
          <a:srcRect b="0" l="0" r="0" t="0"/>
          <a:stretch/>
        </p:blipFill>
        <p:spPr>
          <a:xfrm>
            <a:off x="2831210" y="1923670"/>
            <a:ext cx="1105281" cy="1295019"/>
          </a:xfrm>
          <a:prstGeom prst="rect">
            <a:avLst/>
          </a:prstGeom>
          <a:noFill/>
          <a:ln>
            <a:noFill/>
          </a:ln>
        </p:spPr>
      </p:pic>
      <p:sp>
        <p:nvSpPr>
          <p:cNvPr id="326" name="Google Shape;326;p37"/>
          <p:cNvSpPr txBox="1"/>
          <p:nvPr/>
        </p:nvSpPr>
        <p:spPr>
          <a:xfrm>
            <a:off x="4841177" y="4908577"/>
            <a:ext cx="154305" cy="171201"/>
          </a:xfrm>
          <a:prstGeom prst="rect">
            <a:avLst/>
          </a:prstGeom>
          <a:noFill/>
          <a:ln>
            <a:noFill/>
          </a:ln>
        </p:spPr>
        <p:txBody>
          <a:bodyPr anchorCtr="0" anchor="t" bIns="0" lIns="0" spcFirstLastPara="1" rIns="0" wrap="square" tIns="9525">
            <a:spAutoFit/>
          </a:bodyPr>
          <a:lstStyle/>
          <a:p>
            <a:pPr indent="0" lvl="0" marL="12700" marR="0" rtl="0" algn="l">
              <a:spcBef>
                <a:spcPts val="0"/>
              </a:spcBef>
              <a:spcAft>
                <a:spcPts val="0"/>
              </a:spcAft>
              <a:buNone/>
            </a:pPr>
            <a:r>
              <a:rPr lang="es" sz="1100">
                <a:solidFill>
                  <a:schemeClr val="dk1"/>
                </a:solidFill>
                <a:latin typeface="Calibri"/>
                <a:ea typeface="Calibri"/>
                <a:cs typeface="Calibri"/>
                <a:sym typeface="Calibri"/>
              </a:rPr>
              <a:t>43</a:t>
            </a:r>
            <a:endParaRPr sz="11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ctrTitle"/>
          </p:nvPr>
        </p:nvSpPr>
        <p:spPr>
          <a:xfrm>
            <a:off x="685800" y="1594486"/>
            <a:ext cx="7772400" cy="20774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144" name="Google Shape;144;p20"/>
          <p:cNvSpPr txBox="1"/>
          <p:nvPr>
            <p:ph idx="1" type="subTitle"/>
          </p:nvPr>
        </p:nvSpPr>
        <p:spPr>
          <a:xfrm>
            <a:off x="1371600" y="2880360"/>
            <a:ext cx="6400800"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145" name="Google Shape;145;p20"/>
          <p:cNvSpPr txBox="1"/>
          <p:nvPr/>
        </p:nvSpPr>
        <p:spPr>
          <a:xfrm>
            <a:off x="344250" y="1403850"/>
            <a:ext cx="8455500" cy="2146800"/>
          </a:xfrm>
          <a:prstGeom prst="rect">
            <a:avLst/>
          </a:prstGeom>
          <a:solidFill>
            <a:srgbClr val="FFFFFF"/>
          </a:solidFill>
          <a:ln>
            <a:noFill/>
          </a:ln>
        </p:spPr>
        <p:txBody>
          <a:bodyPr anchorCtr="0" anchor="ctr" bIns="91425" lIns="91425" spcFirstLastPara="1" rIns="91425" wrap="square" tIns="91425">
            <a:normAutofit lnSpcReduction="10000"/>
          </a:bodyPr>
          <a:lstStyle/>
          <a:p>
            <a:pPr indent="0" lvl="0" marL="0" rtl="0" algn="ctr">
              <a:spcBef>
                <a:spcPts val="0"/>
              </a:spcBef>
              <a:spcAft>
                <a:spcPts val="0"/>
              </a:spcAft>
              <a:buNone/>
            </a:pPr>
            <a:r>
              <a:rPr b="1" lang="es" sz="6800">
                <a:solidFill>
                  <a:srgbClr val="000000"/>
                </a:solidFill>
                <a:latin typeface="Playfair Display"/>
                <a:ea typeface="Playfair Display"/>
                <a:cs typeface="Playfair Display"/>
                <a:sym typeface="Playfair Display"/>
              </a:rPr>
              <a:t>How to tackle Imbalance?</a:t>
            </a:r>
            <a:endParaRPr b="1" sz="6800">
              <a:solidFill>
                <a:srgbClr val="000000"/>
              </a:solidFill>
              <a:latin typeface="Playfair Display"/>
              <a:ea typeface="Playfair Display"/>
              <a:cs typeface="Playfair Display"/>
              <a:sym typeface="Playfair Display"/>
            </a:endParaRPr>
          </a:p>
        </p:txBody>
      </p:sp>
      <p:sp>
        <p:nvSpPr>
          <p:cNvPr id="146" name="Google Shape;146;p20"/>
          <p:cNvSpPr txBox="1"/>
          <p:nvPr/>
        </p:nvSpPr>
        <p:spPr>
          <a:xfrm>
            <a:off x="344250" y="3550650"/>
            <a:ext cx="4910100" cy="577800"/>
          </a:xfrm>
          <a:prstGeom prst="rect">
            <a:avLst/>
          </a:prstGeom>
          <a:solidFill>
            <a:srgbClr val="000000"/>
          </a:solid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b="1" lang="es" sz="2400">
                <a:solidFill>
                  <a:srgbClr val="FFFFFF"/>
                </a:solidFill>
                <a:latin typeface="Montserrat"/>
                <a:ea typeface="Montserrat"/>
                <a:cs typeface="Montserrat"/>
                <a:sym typeface="Montserrat"/>
              </a:rPr>
              <a:t>Imbalance in Deep Learning</a:t>
            </a:r>
            <a:endParaRPr b="1" sz="2400">
              <a:solidFill>
                <a:srgbClr val="FFFFFF"/>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idx="1" type="body"/>
          </p:nvPr>
        </p:nvSpPr>
        <p:spPr>
          <a:xfrm>
            <a:off x="776191" y="2286097"/>
            <a:ext cx="7591616"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152" name="Google Shape;152;p21"/>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sz="3000">
                <a:solidFill>
                  <a:srgbClr val="000000"/>
                </a:solidFill>
                <a:latin typeface="Oswald"/>
                <a:ea typeface="Oswald"/>
                <a:cs typeface="Oswald"/>
                <a:sym typeface="Oswald"/>
              </a:rPr>
              <a:t>What is Imbalance?</a:t>
            </a:r>
            <a:endParaRPr sz="3000">
              <a:solidFill>
                <a:srgbClr val="000000"/>
              </a:solidFill>
              <a:latin typeface="Oswald"/>
              <a:ea typeface="Oswald"/>
              <a:cs typeface="Oswald"/>
              <a:sym typeface="Oswald"/>
            </a:endParaRPr>
          </a:p>
        </p:txBody>
      </p:sp>
      <p:sp>
        <p:nvSpPr>
          <p:cNvPr id="153" name="Google Shape;153;p21"/>
          <p:cNvSpPr txBox="1"/>
          <p:nvPr/>
        </p:nvSpPr>
        <p:spPr>
          <a:xfrm>
            <a:off x="311700" y="1128200"/>
            <a:ext cx="8520600" cy="1786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 sz="1800">
                <a:solidFill>
                  <a:srgbClr val="000000"/>
                </a:solidFill>
                <a:latin typeface="Playfair Display"/>
                <a:ea typeface="Playfair Display"/>
                <a:cs typeface="Playfair Display"/>
                <a:sym typeface="Playfair Display"/>
              </a:rPr>
              <a:t>Within an image, only a portion of it corresponds to the feature of interest; this is the positive class. The rest of the image is usually assigned to another category or negative class (in many cases </a:t>
            </a:r>
            <a:r>
              <a:rPr lang="es" sz="1800">
                <a:latin typeface="Playfair Display"/>
                <a:ea typeface="Playfair Display"/>
                <a:cs typeface="Playfair Display"/>
                <a:sym typeface="Playfair Display"/>
              </a:rPr>
              <a:t>“background”)</a:t>
            </a:r>
            <a:r>
              <a:rPr lang="es" sz="1800">
                <a:solidFill>
                  <a:srgbClr val="000000"/>
                </a:solidFill>
                <a:latin typeface="Playfair Display"/>
                <a:ea typeface="Playfair Display"/>
                <a:cs typeface="Playfair Display"/>
                <a:sym typeface="Playfair Display"/>
              </a:rPr>
              <a:t>, although there are also several other classes. In general, computer vision, as well as digital image analysis, tend to be fields with a high degree of data imbalance. [1]</a:t>
            </a:r>
            <a:endParaRPr sz="1800">
              <a:solidFill>
                <a:srgbClr val="000000"/>
              </a:solidFill>
              <a:latin typeface="Playfair Display"/>
              <a:ea typeface="Playfair Display"/>
              <a:cs typeface="Playfair Display"/>
              <a:sym typeface="Playfair Display"/>
            </a:endParaRPr>
          </a:p>
        </p:txBody>
      </p:sp>
      <p:pic>
        <p:nvPicPr>
          <p:cNvPr id="154" name="Google Shape;154;p21"/>
          <p:cNvPicPr preferRelativeResize="0"/>
          <p:nvPr/>
        </p:nvPicPr>
        <p:blipFill>
          <a:blip r:embed="rId3">
            <a:alphaModFix/>
          </a:blip>
          <a:stretch>
            <a:fillRect/>
          </a:stretch>
        </p:blipFill>
        <p:spPr>
          <a:xfrm>
            <a:off x="2568350" y="2914700"/>
            <a:ext cx="4007295" cy="1818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2"/>
          <p:cNvSpPr txBox="1"/>
          <p:nvPr>
            <p:ph idx="1" type="body"/>
          </p:nvPr>
        </p:nvSpPr>
        <p:spPr>
          <a:xfrm>
            <a:off x="776191" y="2286097"/>
            <a:ext cx="7591500" cy="277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160" name="Google Shape;160;p22"/>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sz="3000">
                <a:latin typeface="Oswald"/>
                <a:ea typeface="Oswald"/>
                <a:cs typeface="Oswald"/>
                <a:sym typeface="Oswald"/>
              </a:rPr>
              <a:t>Some examples…</a:t>
            </a:r>
            <a:endParaRPr sz="3000">
              <a:solidFill>
                <a:srgbClr val="000000"/>
              </a:solidFill>
              <a:latin typeface="Oswald"/>
              <a:ea typeface="Oswald"/>
              <a:cs typeface="Oswald"/>
              <a:sym typeface="Oswald"/>
            </a:endParaRPr>
          </a:p>
        </p:txBody>
      </p:sp>
      <p:sp>
        <p:nvSpPr>
          <p:cNvPr id="161" name="Google Shape;161;p22"/>
          <p:cNvSpPr txBox="1"/>
          <p:nvPr/>
        </p:nvSpPr>
        <p:spPr>
          <a:xfrm>
            <a:off x="244650" y="1155150"/>
            <a:ext cx="5625300" cy="1786500"/>
          </a:xfrm>
          <a:prstGeom prst="rect">
            <a:avLst/>
          </a:prstGeom>
          <a:noFill/>
          <a:ln>
            <a:noFill/>
          </a:ln>
        </p:spPr>
        <p:txBody>
          <a:bodyPr anchorCtr="0" anchor="t" bIns="91425" lIns="91425" spcFirstLastPara="1" rIns="91425" wrap="square" tIns="91425">
            <a:noAutofit/>
          </a:bodyPr>
          <a:lstStyle/>
          <a:p>
            <a:pPr indent="-336550" lvl="0" marL="457200" rtl="0" algn="l">
              <a:lnSpc>
                <a:spcPct val="95000"/>
              </a:lnSpc>
              <a:spcBef>
                <a:spcPts val="0"/>
              </a:spcBef>
              <a:spcAft>
                <a:spcPts val="0"/>
              </a:spcAft>
              <a:buSzPts val="1700"/>
              <a:buFont typeface="Playfair Display"/>
              <a:buChar char="●"/>
            </a:pPr>
            <a:r>
              <a:rPr b="1" lang="es" sz="1700">
                <a:latin typeface="Playfair Display"/>
                <a:ea typeface="Playfair Display"/>
                <a:cs typeface="Playfair Display"/>
                <a:sym typeface="Playfair Display"/>
              </a:rPr>
              <a:t>Medical Imaging:</a:t>
            </a:r>
            <a:r>
              <a:rPr lang="es" sz="1700">
                <a:latin typeface="Playfair Display"/>
                <a:ea typeface="Playfair Display"/>
                <a:cs typeface="Playfair Display"/>
                <a:sym typeface="Playfair Display"/>
              </a:rPr>
              <a:t> tumor regions or anomalies vs normal tissue. </a:t>
            </a:r>
            <a:endParaRPr sz="1700">
              <a:latin typeface="Playfair Display"/>
              <a:ea typeface="Playfair Display"/>
              <a:cs typeface="Playfair Display"/>
              <a:sym typeface="Playfair Display"/>
            </a:endParaRPr>
          </a:p>
          <a:p>
            <a:pPr indent="-336550" lvl="0" marL="457200" rtl="0" algn="l">
              <a:lnSpc>
                <a:spcPct val="95000"/>
              </a:lnSpc>
              <a:spcBef>
                <a:spcPts val="0"/>
              </a:spcBef>
              <a:spcAft>
                <a:spcPts val="0"/>
              </a:spcAft>
              <a:buSzPts val="1700"/>
              <a:buFont typeface="Playfair Display"/>
              <a:buChar char="●"/>
            </a:pPr>
            <a:r>
              <a:rPr b="1" lang="es" sz="1700">
                <a:latin typeface="Playfair Display"/>
                <a:ea typeface="Playfair Display"/>
                <a:cs typeface="Playfair Display"/>
                <a:sym typeface="Playfair Display"/>
              </a:rPr>
              <a:t>Urban Scene Understanding:</a:t>
            </a:r>
            <a:r>
              <a:rPr lang="es" sz="1700">
                <a:latin typeface="Playfair Display"/>
                <a:ea typeface="Playfair Display"/>
                <a:cs typeface="Playfair Display"/>
                <a:sym typeface="Playfair Display"/>
              </a:rPr>
              <a:t> classes such as buildings, roads, or vegetation vs traffic lights, pedestrians, or street signs. </a:t>
            </a:r>
            <a:endParaRPr sz="1700">
              <a:latin typeface="Playfair Display"/>
              <a:ea typeface="Playfair Display"/>
              <a:cs typeface="Playfair Display"/>
              <a:sym typeface="Playfair Display"/>
            </a:endParaRPr>
          </a:p>
          <a:p>
            <a:pPr indent="-336550" lvl="0" marL="457200" rtl="0" algn="l">
              <a:lnSpc>
                <a:spcPct val="95000"/>
              </a:lnSpc>
              <a:spcBef>
                <a:spcPts val="0"/>
              </a:spcBef>
              <a:spcAft>
                <a:spcPts val="0"/>
              </a:spcAft>
              <a:buSzPts val="1700"/>
              <a:buFont typeface="Playfair Display"/>
              <a:buChar char="●"/>
            </a:pPr>
            <a:r>
              <a:rPr b="1" lang="es" sz="1700">
                <a:latin typeface="Playfair Display"/>
                <a:ea typeface="Playfair Display"/>
                <a:cs typeface="Playfair Display"/>
                <a:sym typeface="Playfair Display"/>
              </a:rPr>
              <a:t>Object Detection: </a:t>
            </a:r>
            <a:r>
              <a:rPr lang="es" sz="1700">
                <a:latin typeface="Playfair Display"/>
                <a:ea typeface="Playfair Display"/>
                <a:cs typeface="Playfair Display"/>
                <a:sym typeface="Playfair Display"/>
              </a:rPr>
              <a:t>the number of pixels belonging to object regions is typically much smaller compared to the background. </a:t>
            </a:r>
            <a:endParaRPr sz="1700">
              <a:latin typeface="Playfair Display"/>
              <a:ea typeface="Playfair Display"/>
              <a:cs typeface="Playfair Display"/>
              <a:sym typeface="Playfair Display"/>
            </a:endParaRPr>
          </a:p>
          <a:p>
            <a:pPr indent="-336550" lvl="0" marL="457200" rtl="0" algn="l">
              <a:lnSpc>
                <a:spcPct val="95000"/>
              </a:lnSpc>
              <a:spcBef>
                <a:spcPts val="0"/>
              </a:spcBef>
              <a:spcAft>
                <a:spcPts val="0"/>
              </a:spcAft>
              <a:buSzPts val="1700"/>
              <a:buFont typeface="Playfair Display"/>
              <a:buChar char="●"/>
            </a:pPr>
            <a:r>
              <a:rPr b="1" lang="es" sz="1700">
                <a:latin typeface="Playfair Display"/>
                <a:ea typeface="Playfair Display"/>
                <a:cs typeface="Playfair Display"/>
                <a:sym typeface="Playfair Display"/>
              </a:rPr>
              <a:t>Aerial Imagery: </a:t>
            </a:r>
            <a:r>
              <a:rPr lang="es" sz="1700">
                <a:latin typeface="Playfair Display"/>
                <a:ea typeface="Playfair Display"/>
                <a:cs typeface="Playfair Display"/>
                <a:sym typeface="Playfair Display"/>
              </a:rPr>
              <a:t>classes like buildings or roads vs small vehicles or individual trees. </a:t>
            </a:r>
            <a:endParaRPr sz="1700">
              <a:latin typeface="Playfair Display"/>
              <a:ea typeface="Playfair Display"/>
              <a:cs typeface="Playfair Display"/>
              <a:sym typeface="Playfair Display"/>
            </a:endParaRPr>
          </a:p>
          <a:p>
            <a:pPr indent="-336550" lvl="0" marL="457200" rtl="0" algn="l">
              <a:lnSpc>
                <a:spcPct val="95000"/>
              </a:lnSpc>
              <a:spcBef>
                <a:spcPts val="0"/>
              </a:spcBef>
              <a:spcAft>
                <a:spcPts val="0"/>
              </a:spcAft>
              <a:buSzPts val="1700"/>
              <a:buFont typeface="Playfair Display"/>
              <a:buChar char="●"/>
            </a:pPr>
            <a:r>
              <a:rPr b="1" lang="es" sz="1700">
                <a:latin typeface="Playfair Display"/>
                <a:ea typeface="Playfair Display"/>
                <a:cs typeface="Playfair Display"/>
                <a:sym typeface="Playfair Display"/>
              </a:rPr>
              <a:t>Natural Scene:</a:t>
            </a:r>
            <a:r>
              <a:rPr lang="es" sz="1700">
                <a:latin typeface="Playfair Display"/>
                <a:ea typeface="Playfair Display"/>
                <a:cs typeface="Playfair Display"/>
                <a:sym typeface="Playfair Display"/>
              </a:rPr>
              <a:t> certain classes like sky, grass, or water vs animals, trees, etc. </a:t>
            </a:r>
            <a:endParaRPr sz="1700">
              <a:latin typeface="Playfair Display"/>
              <a:ea typeface="Playfair Display"/>
              <a:cs typeface="Playfair Display"/>
              <a:sym typeface="Playfair Display"/>
            </a:endParaRPr>
          </a:p>
          <a:p>
            <a:pPr indent="-336550" lvl="0" marL="457200" rtl="0" algn="l">
              <a:lnSpc>
                <a:spcPct val="95000"/>
              </a:lnSpc>
              <a:spcBef>
                <a:spcPts val="0"/>
              </a:spcBef>
              <a:spcAft>
                <a:spcPts val="0"/>
              </a:spcAft>
              <a:buSzPts val="1700"/>
              <a:buFont typeface="Playfair Display"/>
              <a:buChar char="●"/>
            </a:pPr>
            <a:r>
              <a:rPr b="1" lang="es" sz="1700">
                <a:latin typeface="Playfair Display"/>
                <a:ea typeface="Playfair Display"/>
                <a:cs typeface="Playfair Display"/>
                <a:sym typeface="Playfair Display"/>
              </a:rPr>
              <a:t>Risk management:  </a:t>
            </a:r>
            <a:r>
              <a:rPr lang="es" sz="1700">
                <a:latin typeface="Playfair Display"/>
                <a:ea typeface="Playfair Display"/>
                <a:cs typeface="Playfair Display"/>
                <a:sym typeface="Playfair Display"/>
              </a:rPr>
              <a:t>classes like land, or forest vs landslide, floods. </a:t>
            </a:r>
            <a:endParaRPr sz="1700">
              <a:latin typeface="Playfair Display"/>
              <a:ea typeface="Playfair Display"/>
              <a:cs typeface="Playfair Display"/>
              <a:sym typeface="Playfair Display"/>
            </a:endParaRPr>
          </a:p>
        </p:txBody>
      </p:sp>
      <p:pic>
        <p:nvPicPr>
          <p:cNvPr id="162" name="Google Shape;162;p22"/>
          <p:cNvPicPr preferRelativeResize="0"/>
          <p:nvPr/>
        </p:nvPicPr>
        <p:blipFill>
          <a:blip r:embed="rId3">
            <a:alphaModFix/>
          </a:blip>
          <a:stretch>
            <a:fillRect/>
          </a:stretch>
        </p:blipFill>
        <p:spPr>
          <a:xfrm>
            <a:off x="6274013" y="3200125"/>
            <a:ext cx="2093675" cy="1128125"/>
          </a:xfrm>
          <a:prstGeom prst="rect">
            <a:avLst/>
          </a:prstGeom>
          <a:noFill/>
          <a:ln>
            <a:noFill/>
          </a:ln>
        </p:spPr>
      </p:pic>
      <p:pic>
        <p:nvPicPr>
          <p:cNvPr id="163" name="Google Shape;163;p22"/>
          <p:cNvPicPr preferRelativeResize="0"/>
          <p:nvPr/>
        </p:nvPicPr>
        <p:blipFill>
          <a:blip r:embed="rId4">
            <a:alphaModFix/>
          </a:blip>
          <a:stretch>
            <a:fillRect/>
          </a:stretch>
        </p:blipFill>
        <p:spPr>
          <a:xfrm>
            <a:off x="6680425" y="679277"/>
            <a:ext cx="1396351" cy="1060250"/>
          </a:xfrm>
          <a:prstGeom prst="rect">
            <a:avLst/>
          </a:prstGeom>
          <a:noFill/>
          <a:ln>
            <a:noFill/>
          </a:ln>
        </p:spPr>
      </p:pic>
      <p:pic>
        <p:nvPicPr>
          <p:cNvPr id="164" name="Google Shape;164;p22"/>
          <p:cNvPicPr preferRelativeResize="0"/>
          <p:nvPr/>
        </p:nvPicPr>
        <p:blipFill>
          <a:blip r:embed="rId5">
            <a:alphaModFix/>
          </a:blip>
          <a:stretch>
            <a:fillRect/>
          </a:stretch>
        </p:blipFill>
        <p:spPr>
          <a:xfrm>
            <a:off x="5869800" y="1851812"/>
            <a:ext cx="1211708" cy="1060250"/>
          </a:xfrm>
          <a:prstGeom prst="rect">
            <a:avLst/>
          </a:prstGeom>
          <a:noFill/>
          <a:ln>
            <a:noFill/>
          </a:ln>
        </p:spPr>
      </p:pic>
      <p:pic>
        <p:nvPicPr>
          <p:cNvPr id="165" name="Google Shape;165;p22"/>
          <p:cNvPicPr preferRelativeResize="0"/>
          <p:nvPr/>
        </p:nvPicPr>
        <p:blipFill>
          <a:blip r:embed="rId6">
            <a:alphaModFix/>
          </a:blip>
          <a:stretch>
            <a:fillRect/>
          </a:stretch>
        </p:blipFill>
        <p:spPr>
          <a:xfrm>
            <a:off x="7512250" y="1851800"/>
            <a:ext cx="1559200" cy="1060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sz="3000">
                <a:latin typeface="Oswald"/>
                <a:ea typeface="Oswald"/>
                <a:cs typeface="Oswald"/>
                <a:sym typeface="Oswald"/>
              </a:rPr>
              <a:t>Analyze the following case: </a:t>
            </a:r>
            <a:endParaRPr sz="3000">
              <a:solidFill>
                <a:srgbClr val="000000"/>
              </a:solidFill>
              <a:latin typeface="Oswald"/>
              <a:ea typeface="Oswald"/>
              <a:cs typeface="Oswald"/>
              <a:sym typeface="Oswald"/>
            </a:endParaRPr>
          </a:p>
        </p:txBody>
      </p:sp>
      <p:sp>
        <p:nvSpPr>
          <p:cNvPr id="171" name="Google Shape;171;p23"/>
          <p:cNvSpPr txBox="1"/>
          <p:nvPr/>
        </p:nvSpPr>
        <p:spPr>
          <a:xfrm>
            <a:off x="0" y="1198975"/>
            <a:ext cx="52602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layfair Display"/>
              <a:buChar char="●"/>
            </a:pPr>
            <a:r>
              <a:rPr lang="es">
                <a:latin typeface="Playfair Display"/>
                <a:ea typeface="Playfair Display"/>
                <a:cs typeface="Playfair Display"/>
                <a:sym typeface="Playfair Display"/>
              </a:rPr>
              <a:t>Information has been collected from 100,000 people who have been associated with a new disease that is plaguing the country.</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s">
                <a:latin typeface="Playfair Display"/>
                <a:ea typeface="Playfair Display"/>
                <a:cs typeface="Playfair Display"/>
                <a:sym typeface="Playfair Display"/>
              </a:rPr>
              <a:t>It was confirmed that 5,000 of those people have the disease and the rest are healthy people.</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s">
                <a:latin typeface="Playfair Display"/>
                <a:ea typeface="Playfair Display"/>
                <a:cs typeface="Playfair Display"/>
                <a:sym typeface="Playfair Display"/>
              </a:rPr>
              <a:t>The information that was collected from each person involves both demographic data and data clinical.</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s">
                <a:latin typeface="Playfair Display"/>
                <a:ea typeface="Playfair Display"/>
                <a:cs typeface="Playfair Display"/>
                <a:sym typeface="Playfair Display"/>
              </a:rPr>
              <a:t>These data were pre-processed and with them trained a binary classifier that given the data of a patient determines whether or not the patient has the illness.</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s">
                <a:latin typeface="Playfair Display"/>
                <a:ea typeface="Playfair Display"/>
                <a:cs typeface="Playfair Display"/>
                <a:sym typeface="Playfair Display"/>
              </a:rPr>
              <a:t>The resulting classifier obtained a precision of 95%, that is, he was wrong only in 5% of the data.</a:t>
            </a:r>
            <a:endParaRPr>
              <a:latin typeface="Playfair Display"/>
              <a:ea typeface="Playfair Display"/>
              <a:cs typeface="Playfair Display"/>
              <a:sym typeface="Playfair Display"/>
            </a:endParaRPr>
          </a:p>
        </p:txBody>
      </p:sp>
      <p:sp>
        <p:nvSpPr>
          <p:cNvPr id="172" name="Google Shape;172;p23"/>
          <p:cNvSpPr txBox="1"/>
          <p:nvPr/>
        </p:nvSpPr>
        <p:spPr>
          <a:xfrm>
            <a:off x="5757175" y="2876725"/>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Playfair Display"/>
                <a:ea typeface="Playfair Display"/>
                <a:cs typeface="Playfair Display"/>
                <a:sym typeface="Playfair Display"/>
              </a:rPr>
              <a:t>What opinion can you give of the classifier?</a:t>
            </a:r>
            <a:endParaRPr b="1">
              <a:latin typeface="Playfair Display"/>
              <a:ea typeface="Playfair Display"/>
              <a:cs typeface="Playfair Display"/>
              <a:sym typeface="Playfair Display"/>
            </a:endParaRPr>
          </a:p>
          <a:p>
            <a:pPr indent="0" lvl="0" marL="0" rtl="0" algn="l">
              <a:spcBef>
                <a:spcPts val="0"/>
              </a:spcBef>
              <a:spcAft>
                <a:spcPts val="0"/>
              </a:spcAft>
              <a:buNone/>
            </a:pPr>
            <a:r>
              <a:t/>
            </a:r>
            <a:endParaRPr b="1">
              <a:latin typeface="Playfair Display"/>
              <a:ea typeface="Playfair Display"/>
              <a:cs typeface="Playfair Display"/>
              <a:sym typeface="Playfair Display"/>
            </a:endParaRPr>
          </a:p>
          <a:p>
            <a:pPr indent="0" lvl="0" marL="0" rtl="0" algn="l">
              <a:spcBef>
                <a:spcPts val="0"/>
              </a:spcBef>
              <a:spcAft>
                <a:spcPts val="0"/>
              </a:spcAft>
              <a:buNone/>
            </a:pPr>
            <a:r>
              <a:rPr b="1" lang="es">
                <a:latin typeface="Playfair Display"/>
                <a:ea typeface="Playfair Display"/>
                <a:cs typeface="Playfair Display"/>
                <a:sym typeface="Playfair Display"/>
              </a:rPr>
              <a:t>Is that classifier good?</a:t>
            </a:r>
            <a:endParaRPr b="1">
              <a:latin typeface="Playfair Display"/>
              <a:ea typeface="Playfair Display"/>
              <a:cs typeface="Playfair Display"/>
              <a:sym typeface="Playfair Display"/>
            </a:endParaRPr>
          </a:p>
        </p:txBody>
      </p:sp>
      <p:cxnSp>
        <p:nvCxnSpPr>
          <p:cNvPr id="173" name="Google Shape;173;p23"/>
          <p:cNvCxnSpPr/>
          <p:nvPr/>
        </p:nvCxnSpPr>
        <p:spPr>
          <a:xfrm>
            <a:off x="5355900" y="1107875"/>
            <a:ext cx="6900" cy="3572400"/>
          </a:xfrm>
          <a:prstGeom prst="straightConnector1">
            <a:avLst/>
          </a:prstGeom>
          <a:noFill/>
          <a:ln cap="flat" cmpd="sng" w="9525">
            <a:solidFill>
              <a:schemeClr val="dk2"/>
            </a:solidFill>
            <a:prstDash val="solid"/>
            <a:round/>
            <a:headEnd len="med" w="med" type="none"/>
            <a:tailEnd len="med" w="med" type="none"/>
          </a:ln>
        </p:spPr>
      </p:cxnSp>
      <p:graphicFrame>
        <p:nvGraphicFramePr>
          <p:cNvPr id="174" name="Google Shape;174;p23"/>
          <p:cNvGraphicFramePr/>
          <p:nvPr/>
        </p:nvGraphicFramePr>
        <p:xfrm>
          <a:off x="5525025" y="1262525"/>
          <a:ext cx="3000000" cy="3000000"/>
        </p:xfrm>
        <a:graphic>
          <a:graphicData uri="http://schemas.openxmlformats.org/drawingml/2006/table">
            <a:tbl>
              <a:tblPr>
                <a:noFill/>
                <a:tableStyleId>{73073EDB-8A82-497F-8B06-9A0536B1A0E9}</a:tableStyleId>
              </a:tblPr>
              <a:tblGrid>
                <a:gridCol w="1027275"/>
                <a:gridCol w="1177575"/>
                <a:gridCol w="1102425"/>
              </a:tblGrid>
              <a:tr h="381000">
                <a:tc>
                  <a:txBody>
                    <a:bodyPr/>
                    <a:lstStyle/>
                    <a:p>
                      <a:pPr indent="0" lvl="0" marL="0" rtl="0" algn="ctr">
                        <a:spcBef>
                          <a:spcPts val="0"/>
                        </a:spcBef>
                        <a:spcAft>
                          <a:spcPts val="0"/>
                        </a:spcAft>
                        <a:buNone/>
                      </a:pPr>
                      <a:r>
                        <a:t/>
                      </a:r>
                      <a:endParaRPr sz="1200">
                        <a:latin typeface="Playfair Display"/>
                        <a:ea typeface="Playfair Display"/>
                        <a:cs typeface="Playfair Display"/>
                        <a:sym typeface="Playfair Display"/>
                      </a:endParaRPr>
                    </a:p>
                  </a:txBody>
                  <a:tcPr marT="91425" marB="91425" marR="91425" marL="91425"/>
                </a:tc>
                <a:tc>
                  <a:txBody>
                    <a:bodyPr/>
                    <a:lstStyle/>
                    <a:p>
                      <a:pPr indent="0" lvl="0" marL="0" rtl="0" algn="ctr">
                        <a:spcBef>
                          <a:spcPts val="0"/>
                        </a:spcBef>
                        <a:spcAft>
                          <a:spcPts val="0"/>
                        </a:spcAft>
                        <a:buNone/>
                      </a:pPr>
                      <a:r>
                        <a:rPr lang="es" sz="1200">
                          <a:latin typeface="Playfair Display"/>
                          <a:ea typeface="Playfair Display"/>
                          <a:cs typeface="Playfair Display"/>
                          <a:sym typeface="Playfair Display"/>
                        </a:rPr>
                        <a:t>Sick Prediction</a:t>
                      </a:r>
                      <a:endParaRPr sz="1200">
                        <a:latin typeface="Playfair Display"/>
                        <a:ea typeface="Playfair Display"/>
                        <a:cs typeface="Playfair Display"/>
                        <a:sym typeface="Playfair Display"/>
                      </a:endParaRPr>
                    </a:p>
                  </a:txBody>
                  <a:tcPr marT="91425" marB="91425" marR="91425" marL="91425"/>
                </a:tc>
                <a:tc>
                  <a:txBody>
                    <a:bodyPr/>
                    <a:lstStyle/>
                    <a:p>
                      <a:pPr indent="0" lvl="0" marL="0" rtl="0" algn="ctr">
                        <a:spcBef>
                          <a:spcPts val="0"/>
                        </a:spcBef>
                        <a:spcAft>
                          <a:spcPts val="0"/>
                        </a:spcAft>
                        <a:buNone/>
                      </a:pPr>
                      <a:r>
                        <a:rPr lang="es" sz="1200">
                          <a:latin typeface="Playfair Display"/>
                          <a:ea typeface="Playfair Display"/>
                          <a:cs typeface="Playfair Display"/>
                          <a:sym typeface="Playfair Display"/>
                        </a:rPr>
                        <a:t>Healthy Prediction</a:t>
                      </a:r>
                      <a:endParaRPr sz="1200">
                        <a:latin typeface="Playfair Display"/>
                        <a:ea typeface="Playfair Display"/>
                        <a:cs typeface="Playfair Display"/>
                        <a:sym typeface="Playfair Display"/>
                      </a:endParaRPr>
                    </a:p>
                  </a:txBody>
                  <a:tcPr marT="91425" marB="91425" marR="91425" marL="91425"/>
                </a:tc>
              </a:tr>
              <a:tr h="381000">
                <a:tc>
                  <a:txBody>
                    <a:bodyPr/>
                    <a:lstStyle/>
                    <a:p>
                      <a:pPr indent="0" lvl="0" marL="0" rtl="0" algn="ctr">
                        <a:spcBef>
                          <a:spcPts val="0"/>
                        </a:spcBef>
                        <a:spcAft>
                          <a:spcPts val="0"/>
                        </a:spcAft>
                        <a:buNone/>
                      </a:pPr>
                      <a:r>
                        <a:rPr lang="es" sz="1200">
                          <a:latin typeface="Playfair Display"/>
                          <a:ea typeface="Playfair Display"/>
                          <a:cs typeface="Playfair Display"/>
                          <a:sym typeface="Playfair Display"/>
                        </a:rPr>
                        <a:t>real sick</a:t>
                      </a:r>
                      <a:endParaRPr sz="1200">
                        <a:latin typeface="Playfair Display"/>
                        <a:ea typeface="Playfair Display"/>
                        <a:cs typeface="Playfair Display"/>
                        <a:sym typeface="Playfair Display"/>
                      </a:endParaRPr>
                    </a:p>
                  </a:txBody>
                  <a:tcPr marT="91425" marB="91425" marR="91425" marL="91425"/>
                </a:tc>
                <a:tc>
                  <a:txBody>
                    <a:bodyPr/>
                    <a:lstStyle/>
                    <a:p>
                      <a:pPr indent="0" lvl="0" marL="0" rtl="0" algn="ctr">
                        <a:spcBef>
                          <a:spcPts val="0"/>
                        </a:spcBef>
                        <a:spcAft>
                          <a:spcPts val="0"/>
                        </a:spcAft>
                        <a:buNone/>
                      </a:pPr>
                      <a:r>
                        <a:rPr lang="es" sz="1200">
                          <a:latin typeface="Playfair Display"/>
                          <a:ea typeface="Playfair Display"/>
                          <a:cs typeface="Playfair Display"/>
                          <a:sym typeface="Playfair Display"/>
                        </a:rPr>
                        <a:t>0</a:t>
                      </a:r>
                      <a:endParaRPr sz="1200">
                        <a:latin typeface="Playfair Display"/>
                        <a:ea typeface="Playfair Display"/>
                        <a:cs typeface="Playfair Display"/>
                        <a:sym typeface="Playfair Display"/>
                      </a:endParaRPr>
                    </a:p>
                  </a:txBody>
                  <a:tcPr marT="91425" marB="91425" marR="91425" marL="91425"/>
                </a:tc>
                <a:tc>
                  <a:txBody>
                    <a:bodyPr/>
                    <a:lstStyle/>
                    <a:p>
                      <a:pPr indent="0" lvl="0" marL="0" rtl="0" algn="ctr">
                        <a:spcBef>
                          <a:spcPts val="0"/>
                        </a:spcBef>
                        <a:spcAft>
                          <a:spcPts val="0"/>
                        </a:spcAft>
                        <a:buNone/>
                      </a:pPr>
                      <a:r>
                        <a:rPr lang="es" sz="1200">
                          <a:latin typeface="Playfair Display"/>
                          <a:ea typeface="Playfair Display"/>
                          <a:cs typeface="Playfair Display"/>
                          <a:sym typeface="Playfair Display"/>
                        </a:rPr>
                        <a:t>5000</a:t>
                      </a:r>
                      <a:endParaRPr sz="1200">
                        <a:latin typeface="Playfair Display"/>
                        <a:ea typeface="Playfair Display"/>
                        <a:cs typeface="Playfair Display"/>
                        <a:sym typeface="Playfair Display"/>
                      </a:endParaRPr>
                    </a:p>
                  </a:txBody>
                  <a:tcPr marT="91425" marB="91425" marR="91425" marL="91425"/>
                </a:tc>
              </a:tr>
              <a:tr h="381000">
                <a:tc>
                  <a:txBody>
                    <a:bodyPr/>
                    <a:lstStyle/>
                    <a:p>
                      <a:pPr indent="0" lvl="0" marL="0" rtl="0" algn="ctr">
                        <a:spcBef>
                          <a:spcPts val="0"/>
                        </a:spcBef>
                        <a:spcAft>
                          <a:spcPts val="0"/>
                        </a:spcAft>
                        <a:buNone/>
                      </a:pPr>
                      <a:r>
                        <a:rPr lang="es" sz="1200">
                          <a:latin typeface="Playfair Display"/>
                          <a:ea typeface="Playfair Display"/>
                          <a:cs typeface="Playfair Display"/>
                          <a:sym typeface="Playfair Display"/>
                        </a:rPr>
                        <a:t>real healthy</a:t>
                      </a:r>
                      <a:endParaRPr sz="1200">
                        <a:latin typeface="Playfair Display"/>
                        <a:ea typeface="Playfair Display"/>
                        <a:cs typeface="Playfair Display"/>
                        <a:sym typeface="Playfair Display"/>
                      </a:endParaRPr>
                    </a:p>
                  </a:txBody>
                  <a:tcPr marT="91425" marB="91425" marR="91425" marL="91425"/>
                </a:tc>
                <a:tc>
                  <a:txBody>
                    <a:bodyPr/>
                    <a:lstStyle/>
                    <a:p>
                      <a:pPr indent="0" lvl="0" marL="0" rtl="0" algn="ctr">
                        <a:spcBef>
                          <a:spcPts val="0"/>
                        </a:spcBef>
                        <a:spcAft>
                          <a:spcPts val="0"/>
                        </a:spcAft>
                        <a:buNone/>
                      </a:pPr>
                      <a:r>
                        <a:rPr lang="es" sz="1200">
                          <a:latin typeface="Playfair Display"/>
                          <a:ea typeface="Playfair Display"/>
                          <a:cs typeface="Playfair Display"/>
                          <a:sym typeface="Playfair Display"/>
                        </a:rPr>
                        <a:t>0</a:t>
                      </a:r>
                      <a:endParaRPr sz="1200">
                        <a:latin typeface="Playfair Display"/>
                        <a:ea typeface="Playfair Display"/>
                        <a:cs typeface="Playfair Display"/>
                        <a:sym typeface="Playfair Display"/>
                      </a:endParaRPr>
                    </a:p>
                  </a:txBody>
                  <a:tcPr marT="91425" marB="91425" marR="91425" marL="91425"/>
                </a:tc>
                <a:tc>
                  <a:txBody>
                    <a:bodyPr/>
                    <a:lstStyle/>
                    <a:p>
                      <a:pPr indent="0" lvl="0" marL="0" rtl="0" algn="ctr">
                        <a:spcBef>
                          <a:spcPts val="0"/>
                        </a:spcBef>
                        <a:spcAft>
                          <a:spcPts val="0"/>
                        </a:spcAft>
                        <a:buNone/>
                      </a:pPr>
                      <a:r>
                        <a:rPr lang="es" sz="1200">
                          <a:latin typeface="Playfair Display"/>
                          <a:ea typeface="Playfair Display"/>
                          <a:cs typeface="Playfair Display"/>
                          <a:sym typeface="Playfair Display"/>
                        </a:rPr>
                        <a:t>95000</a:t>
                      </a:r>
                      <a:endParaRPr sz="1200">
                        <a:latin typeface="Playfair Display"/>
                        <a:ea typeface="Playfair Display"/>
                        <a:cs typeface="Playfair Display"/>
                        <a:sym typeface="Playfair Display"/>
                      </a:endParaRPr>
                    </a:p>
                  </a:txBody>
                  <a:tcPr marT="91425" marB="91425" marR="91425" marL="91425"/>
                </a:tc>
              </a:tr>
            </a:tbl>
          </a:graphicData>
        </a:graphic>
      </p:graphicFrame>
      <p:pic>
        <p:nvPicPr>
          <p:cNvPr id="175" name="Google Shape;175;p23"/>
          <p:cNvPicPr preferRelativeResize="0"/>
          <p:nvPr/>
        </p:nvPicPr>
        <p:blipFill>
          <a:blip r:embed="rId3">
            <a:alphaModFix/>
          </a:blip>
          <a:stretch>
            <a:fillRect/>
          </a:stretch>
        </p:blipFill>
        <p:spPr>
          <a:xfrm>
            <a:off x="6733825" y="61175"/>
            <a:ext cx="1046700" cy="1046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sz="3000">
                <a:latin typeface="Oswald"/>
                <a:ea typeface="Oswald"/>
                <a:cs typeface="Oswald"/>
                <a:sym typeface="Oswald"/>
              </a:rPr>
              <a:t>So, what is the problem?</a:t>
            </a:r>
            <a:endParaRPr sz="3000">
              <a:solidFill>
                <a:srgbClr val="000000"/>
              </a:solidFill>
              <a:latin typeface="Oswald"/>
              <a:ea typeface="Oswald"/>
              <a:cs typeface="Oswald"/>
              <a:sym typeface="Oswald"/>
            </a:endParaRPr>
          </a:p>
        </p:txBody>
      </p:sp>
      <p:sp>
        <p:nvSpPr>
          <p:cNvPr id="181" name="Google Shape;181;p24"/>
          <p:cNvSpPr txBox="1"/>
          <p:nvPr/>
        </p:nvSpPr>
        <p:spPr>
          <a:xfrm>
            <a:off x="478125" y="1448100"/>
            <a:ext cx="4536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Playfair Display"/>
                <a:ea typeface="Playfair Display"/>
                <a:cs typeface="Playfair Display"/>
                <a:sym typeface="Playfair Display"/>
              </a:rPr>
              <a:t>This is a problem since most learning algorithms (this include ML and DL) assume that the dataset is relatively balanced and when this is not the case, the algorithm can be biased, affecting its generalization capacity and harming minority classes.</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rPr lang="es">
                <a:latin typeface="Playfair Display"/>
                <a:ea typeface="Playfair Display"/>
                <a:cs typeface="Playfair Display"/>
                <a:sym typeface="Playfair Display"/>
              </a:rPr>
              <a:t>In practice there are many problems where the most important knowledge resides in the minority class. [2]</a:t>
            </a:r>
            <a:endParaRPr>
              <a:latin typeface="Playfair Display"/>
              <a:ea typeface="Playfair Display"/>
              <a:cs typeface="Playfair Display"/>
              <a:sym typeface="Playfair Display"/>
            </a:endParaRPr>
          </a:p>
        </p:txBody>
      </p:sp>
      <p:pic>
        <p:nvPicPr>
          <p:cNvPr id="182" name="Google Shape;182;p24"/>
          <p:cNvPicPr preferRelativeResize="0"/>
          <p:nvPr/>
        </p:nvPicPr>
        <p:blipFill>
          <a:blip r:embed="rId3">
            <a:alphaModFix/>
          </a:blip>
          <a:stretch>
            <a:fillRect/>
          </a:stretch>
        </p:blipFill>
        <p:spPr>
          <a:xfrm>
            <a:off x="5398950" y="1132975"/>
            <a:ext cx="3565324" cy="287755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txBox="1"/>
          <p:nvPr>
            <p:ph idx="1" type="body"/>
          </p:nvPr>
        </p:nvSpPr>
        <p:spPr>
          <a:xfrm>
            <a:off x="776191" y="2286097"/>
            <a:ext cx="7591616"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pic>
        <p:nvPicPr>
          <p:cNvPr id="188" name="Google Shape;188;p25"/>
          <p:cNvPicPr preferRelativeResize="0"/>
          <p:nvPr/>
        </p:nvPicPr>
        <p:blipFill rotWithShape="1">
          <a:blip r:embed="rId3">
            <a:alphaModFix/>
          </a:blip>
          <a:srcRect b="0" l="0" r="35429" t="0"/>
          <a:stretch/>
        </p:blipFill>
        <p:spPr>
          <a:xfrm>
            <a:off x="2094750" y="1171700"/>
            <a:ext cx="4954501" cy="2618900"/>
          </a:xfrm>
          <a:prstGeom prst="rect">
            <a:avLst/>
          </a:prstGeom>
          <a:noFill/>
          <a:ln>
            <a:noFill/>
          </a:ln>
        </p:spPr>
      </p:pic>
      <p:sp>
        <p:nvSpPr>
          <p:cNvPr id="189" name="Google Shape;189;p25"/>
          <p:cNvSpPr txBox="1"/>
          <p:nvPr/>
        </p:nvSpPr>
        <p:spPr>
          <a:xfrm>
            <a:off x="401575" y="3716475"/>
            <a:ext cx="8520600" cy="1288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1300">
                <a:latin typeface="Playfair Display"/>
                <a:ea typeface="Playfair Display"/>
                <a:cs typeface="Playfair Display"/>
                <a:sym typeface="Playfair Display"/>
              </a:rPr>
              <a:t>Figure 1.</a:t>
            </a:r>
            <a:r>
              <a:rPr lang="es" sz="1300">
                <a:latin typeface="Playfair Display"/>
                <a:ea typeface="Playfair Display"/>
                <a:cs typeface="Playfair Display"/>
                <a:sym typeface="Playfair Display"/>
              </a:rPr>
              <a:t> In this case we can see that at the pixel level the </a:t>
            </a:r>
            <a:r>
              <a:rPr i="1" lang="es" sz="1300">
                <a:latin typeface="Playfair Display"/>
                <a:ea typeface="Playfair Display"/>
                <a:cs typeface="Playfair Display"/>
                <a:sym typeface="Playfair Display"/>
              </a:rPr>
              <a:t>background</a:t>
            </a:r>
            <a:r>
              <a:rPr lang="es" sz="1300">
                <a:latin typeface="Playfair Display"/>
                <a:ea typeface="Playfair Display"/>
                <a:cs typeface="Playfair Display"/>
                <a:sym typeface="Playfair Display"/>
              </a:rPr>
              <a:t> class has a stronger presence than the other classes (cars, </a:t>
            </a:r>
            <a:r>
              <a:rPr lang="es" sz="1300">
                <a:latin typeface="Playfair Display"/>
                <a:ea typeface="Playfair Display"/>
                <a:cs typeface="Playfair Display"/>
                <a:sym typeface="Playfair Display"/>
              </a:rPr>
              <a:t>motorcycles</a:t>
            </a:r>
            <a:r>
              <a:rPr lang="es" sz="1300">
                <a:latin typeface="Playfair Display"/>
                <a:ea typeface="Playfair Display"/>
                <a:cs typeface="Playfair Display"/>
                <a:sym typeface="Playfair Display"/>
              </a:rPr>
              <a:t> and ghost), indicating an imbalance [1].</a:t>
            </a:r>
            <a:endParaRPr sz="1300">
              <a:solidFill>
                <a:srgbClr val="000000"/>
              </a:solidFill>
              <a:latin typeface="Playfair Display"/>
              <a:ea typeface="Playfair Display"/>
              <a:cs typeface="Playfair Display"/>
              <a:sym typeface="Playfair Display"/>
            </a:endParaRPr>
          </a:p>
        </p:txBody>
      </p:sp>
      <p:sp>
        <p:nvSpPr>
          <p:cNvPr id="190" name="Google Shape;190;p25"/>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sz="3000">
                <a:latin typeface="Oswald"/>
                <a:ea typeface="Oswald"/>
                <a:cs typeface="Oswald"/>
                <a:sym typeface="Oswald"/>
              </a:rPr>
              <a:t>Imbalance in HAGDAVS</a:t>
            </a:r>
            <a:endParaRPr sz="3000">
              <a:solidFill>
                <a:srgbClr val="000000"/>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6"/>
          <p:cNvSpPr txBox="1"/>
          <p:nvPr>
            <p:ph idx="1" type="body"/>
          </p:nvPr>
        </p:nvSpPr>
        <p:spPr>
          <a:xfrm>
            <a:off x="776191" y="2286097"/>
            <a:ext cx="7591500" cy="277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196" name="Google Shape;196;p26"/>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sz="3000">
                <a:latin typeface="Oswald"/>
                <a:ea typeface="Oswald"/>
                <a:cs typeface="Oswald"/>
                <a:sym typeface="Oswald"/>
              </a:rPr>
              <a:t>How to tackle the imbalance?</a:t>
            </a:r>
            <a:endParaRPr sz="3000">
              <a:solidFill>
                <a:srgbClr val="000000"/>
              </a:solidFill>
              <a:latin typeface="Oswald"/>
              <a:ea typeface="Oswald"/>
              <a:cs typeface="Oswald"/>
              <a:sym typeface="Oswald"/>
            </a:endParaRPr>
          </a:p>
        </p:txBody>
      </p:sp>
      <p:sp>
        <p:nvSpPr>
          <p:cNvPr id="197" name="Google Shape;197;p26"/>
          <p:cNvSpPr txBox="1"/>
          <p:nvPr/>
        </p:nvSpPr>
        <p:spPr>
          <a:xfrm>
            <a:off x="0" y="4554300"/>
            <a:ext cx="7406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Playfair Display"/>
                <a:ea typeface="Playfair Display"/>
                <a:cs typeface="Playfair Display"/>
                <a:sym typeface="Playfair Display"/>
              </a:rPr>
              <a:t>**Class balancing techniques are only really necessary when we actually care about the minority classes.</a:t>
            </a:r>
            <a:endParaRPr sz="900">
              <a:latin typeface="Playfair Display"/>
              <a:ea typeface="Playfair Display"/>
              <a:cs typeface="Playfair Display"/>
              <a:sym typeface="Playfair Display"/>
            </a:endParaRPr>
          </a:p>
        </p:txBody>
      </p:sp>
      <p:sp>
        <p:nvSpPr>
          <p:cNvPr id="198" name="Google Shape;198;p26"/>
          <p:cNvSpPr txBox="1"/>
          <p:nvPr/>
        </p:nvSpPr>
        <p:spPr>
          <a:xfrm>
            <a:off x="515250" y="1218550"/>
            <a:ext cx="8113500" cy="2786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Playfair Display"/>
              <a:buAutoNum type="arabicPeriod"/>
            </a:pPr>
            <a:r>
              <a:rPr b="1" lang="es" sz="1300">
                <a:latin typeface="Playfair Display"/>
                <a:ea typeface="Playfair Display"/>
                <a:cs typeface="Playfair Display"/>
                <a:sym typeface="Playfair Display"/>
              </a:rPr>
              <a:t>Data augmentation:</a:t>
            </a:r>
            <a:r>
              <a:rPr lang="es" sz="1300">
                <a:latin typeface="Playfair Display"/>
                <a:ea typeface="Playfair Display"/>
                <a:cs typeface="Playfair Display"/>
                <a:sym typeface="Playfair Display"/>
              </a:rPr>
              <a:t> creating additional training examples by applying various transformations or perturbations to the existing data. It helps increase the diversity and quantity of the training set.</a:t>
            </a:r>
            <a:endParaRPr sz="1300">
              <a:latin typeface="Playfair Display"/>
              <a:ea typeface="Playfair Display"/>
              <a:cs typeface="Playfair Display"/>
              <a:sym typeface="Playfair Display"/>
            </a:endParaRPr>
          </a:p>
          <a:p>
            <a:pPr indent="0" lvl="0" marL="457200" rtl="0" algn="l">
              <a:spcBef>
                <a:spcPts val="0"/>
              </a:spcBef>
              <a:spcAft>
                <a:spcPts val="0"/>
              </a:spcAft>
              <a:buNone/>
            </a:pPr>
            <a:r>
              <a:t/>
            </a:r>
            <a:endParaRPr sz="1300">
              <a:latin typeface="Playfair Display"/>
              <a:ea typeface="Playfair Display"/>
              <a:cs typeface="Playfair Display"/>
              <a:sym typeface="Playfair Display"/>
            </a:endParaRPr>
          </a:p>
          <a:p>
            <a:pPr indent="-311150" lvl="0" marL="457200" rtl="0" algn="l">
              <a:spcBef>
                <a:spcPts val="0"/>
              </a:spcBef>
              <a:spcAft>
                <a:spcPts val="0"/>
              </a:spcAft>
              <a:buSzPts val="1300"/>
              <a:buFont typeface="Playfair Display"/>
              <a:buAutoNum type="arabicPeriod"/>
            </a:pPr>
            <a:r>
              <a:rPr b="1" lang="es" sz="1300">
                <a:latin typeface="Playfair Display"/>
                <a:ea typeface="Playfair Display"/>
                <a:cs typeface="Playfair Display"/>
                <a:sym typeface="Playfair Display"/>
              </a:rPr>
              <a:t>Weight balancing: </a:t>
            </a:r>
            <a:r>
              <a:rPr lang="es" sz="1300">
                <a:latin typeface="Playfair Display"/>
                <a:ea typeface="Playfair Display"/>
                <a:cs typeface="Playfair Display"/>
                <a:sym typeface="Playfair Display"/>
              </a:rPr>
              <a:t>assigning different weights to different classes. By assigning higher weights to underrepresented classes, the model pays more attention to those samples.</a:t>
            </a:r>
            <a:endParaRPr sz="1300">
              <a:latin typeface="Playfair Display"/>
              <a:ea typeface="Playfair Display"/>
              <a:cs typeface="Playfair Display"/>
              <a:sym typeface="Playfair Display"/>
            </a:endParaRPr>
          </a:p>
          <a:p>
            <a:pPr indent="0" lvl="0" marL="457200" rtl="0" algn="l">
              <a:spcBef>
                <a:spcPts val="0"/>
              </a:spcBef>
              <a:spcAft>
                <a:spcPts val="0"/>
              </a:spcAft>
              <a:buNone/>
            </a:pPr>
            <a:r>
              <a:t/>
            </a:r>
            <a:endParaRPr sz="1300">
              <a:latin typeface="Playfair Display"/>
              <a:ea typeface="Playfair Display"/>
              <a:cs typeface="Playfair Display"/>
              <a:sym typeface="Playfair Display"/>
            </a:endParaRPr>
          </a:p>
          <a:p>
            <a:pPr indent="-311150" lvl="0" marL="457200" rtl="0" algn="l">
              <a:spcBef>
                <a:spcPts val="0"/>
              </a:spcBef>
              <a:spcAft>
                <a:spcPts val="0"/>
              </a:spcAft>
              <a:buSzPts val="1300"/>
              <a:buFont typeface="Playfair Display"/>
              <a:buAutoNum type="arabicPeriod"/>
            </a:pPr>
            <a:r>
              <a:rPr b="1" lang="es" sz="1300">
                <a:latin typeface="Playfair Display"/>
                <a:ea typeface="Playfair Display"/>
                <a:cs typeface="Playfair Display"/>
                <a:sym typeface="Playfair Display"/>
              </a:rPr>
              <a:t>Over and under sampling: </a:t>
            </a:r>
            <a:r>
              <a:rPr lang="es" sz="1300">
                <a:latin typeface="Playfair Display"/>
                <a:ea typeface="Playfair Display"/>
                <a:cs typeface="Playfair Display"/>
                <a:sym typeface="Playfair Display"/>
              </a:rPr>
              <a:t>Over-sampling involves replicating instances from the minority class to increase its representation, while under-sampling involves removing instances from the majority class to decrease its dominance. </a:t>
            </a:r>
            <a:endParaRPr sz="1300">
              <a:latin typeface="Playfair Display"/>
              <a:ea typeface="Playfair Display"/>
              <a:cs typeface="Playfair Display"/>
              <a:sym typeface="Playfair Display"/>
            </a:endParaRPr>
          </a:p>
          <a:p>
            <a:pPr indent="0" lvl="0" marL="457200" rtl="0" algn="l">
              <a:spcBef>
                <a:spcPts val="0"/>
              </a:spcBef>
              <a:spcAft>
                <a:spcPts val="0"/>
              </a:spcAft>
              <a:buNone/>
            </a:pPr>
            <a:r>
              <a:t/>
            </a:r>
            <a:endParaRPr sz="1300">
              <a:latin typeface="Playfair Display"/>
              <a:ea typeface="Playfair Display"/>
              <a:cs typeface="Playfair Display"/>
              <a:sym typeface="Playfair Display"/>
            </a:endParaRPr>
          </a:p>
          <a:p>
            <a:pPr indent="-311150" lvl="0" marL="457200" rtl="0" algn="l">
              <a:spcBef>
                <a:spcPts val="0"/>
              </a:spcBef>
              <a:spcAft>
                <a:spcPts val="0"/>
              </a:spcAft>
              <a:buSzPts val="1300"/>
              <a:buFont typeface="Playfair Display"/>
              <a:buAutoNum type="arabicPeriod"/>
            </a:pPr>
            <a:r>
              <a:rPr b="1" lang="es" sz="1300">
                <a:latin typeface="Playfair Display"/>
                <a:ea typeface="Playfair Display"/>
                <a:cs typeface="Playfair Display"/>
                <a:sym typeface="Playfair Display"/>
              </a:rPr>
              <a:t>Loss functions: </a:t>
            </a:r>
            <a:r>
              <a:rPr lang="es" sz="1300">
                <a:latin typeface="Playfair Display"/>
                <a:ea typeface="Playfair Display"/>
                <a:cs typeface="Playfair Display"/>
                <a:sym typeface="Playfair Display"/>
              </a:rPr>
              <a:t>can be used to give more importance to the minority class. For example, the weighted cross-entropy loss or focal loss assigns higher penalties to misclassifications of the minority class.</a:t>
            </a:r>
            <a:endParaRPr sz="1300">
              <a:latin typeface="Playfair Display"/>
              <a:ea typeface="Playfair Display"/>
              <a:cs typeface="Playfair Display"/>
              <a:sym typeface="Playfair Displ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7"/>
          <p:cNvSpPr txBox="1"/>
          <p:nvPr>
            <p:ph idx="1" type="body"/>
          </p:nvPr>
        </p:nvSpPr>
        <p:spPr>
          <a:xfrm>
            <a:off x="776191" y="2286097"/>
            <a:ext cx="7591500" cy="277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204" name="Google Shape;204;p27"/>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sz="3000">
                <a:latin typeface="Oswald"/>
                <a:ea typeface="Oswald"/>
                <a:cs typeface="Oswald"/>
                <a:sym typeface="Oswald"/>
              </a:rPr>
              <a:t>Data augmentation: What is?</a:t>
            </a:r>
            <a:endParaRPr sz="3000">
              <a:solidFill>
                <a:srgbClr val="000000"/>
              </a:solidFill>
              <a:latin typeface="Oswald"/>
              <a:ea typeface="Oswald"/>
              <a:cs typeface="Oswald"/>
              <a:sym typeface="Oswald"/>
            </a:endParaRPr>
          </a:p>
        </p:txBody>
      </p:sp>
      <p:sp>
        <p:nvSpPr>
          <p:cNvPr id="205" name="Google Shape;205;p27"/>
          <p:cNvSpPr txBox="1"/>
          <p:nvPr/>
        </p:nvSpPr>
        <p:spPr>
          <a:xfrm>
            <a:off x="608500" y="1204200"/>
            <a:ext cx="7591500" cy="1985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300">
                <a:latin typeface="Playfair Display"/>
                <a:ea typeface="Playfair Display"/>
                <a:cs typeface="Playfair Display"/>
                <a:sym typeface="Playfair Display"/>
              </a:rPr>
              <a:t>Process of </a:t>
            </a:r>
            <a:r>
              <a:rPr b="1" lang="es" sz="1300">
                <a:latin typeface="Playfair Display"/>
                <a:ea typeface="Playfair Display"/>
                <a:cs typeface="Playfair Display"/>
                <a:sym typeface="Playfair Display"/>
              </a:rPr>
              <a:t>artificially increasing the amount of data</a:t>
            </a:r>
            <a:r>
              <a:rPr lang="es" sz="1300">
                <a:latin typeface="Playfair Display"/>
                <a:ea typeface="Playfair Display"/>
                <a:cs typeface="Playfair Display"/>
                <a:sym typeface="Playfair Display"/>
              </a:rPr>
              <a:t> by generating new data points from existing data. This includes </a:t>
            </a:r>
            <a:r>
              <a:rPr b="1" lang="es" sz="1300">
                <a:latin typeface="Playfair Display"/>
                <a:ea typeface="Playfair Display"/>
                <a:cs typeface="Playfair Display"/>
                <a:sym typeface="Playfair Display"/>
              </a:rPr>
              <a:t>adding minor alterations to data or using machine learning models</a:t>
            </a:r>
            <a:r>
              <a:rPr lang="es" sz="1300">
                <a:latin typeface="Playfair Display"/>
                <a:ea typeface="Playfair Display"/>
                <a:cs typeface="Playfair Display"/>
                <a:sym typeface="Playfair Display"/>
              </a:rPr>
              <a:t> to generate new data points in the latent space of original data to amplify the dataset. [3]</a:t>
            </a:r>
            <a:endParaRPr sz="1300">
              <a:latin typeface="Playfair Display"/>
              <a:ea typeface="Playfair Display"/>
              <a:cs typeface="Playfair Display"/>
              <a:sym typeface="Playfair Display"/>
            </a:endParaRPr>
          </a:p>
          <a:p>
            <a:pPr indent="0" lvl="0" marL="0" rtl="0" algn="just">
              <a:spcBef>
                <a:spcPts val="0"/>
              </a:spcBef>
              <a:spcAft>
                <a:spcPts val="0"/>
              </a:spcAft>
              <a:buNone/>
            </a:pPr>
            <a:r>
              <a:t/>
            </a:r>
            <a:endParaRPr sz="1300">
              <a:latin typeface="Playfair Display"/>
              <a:ea typeface="Playfair Display"/>
              <a:cs typeface="Playfair Display"/>
              <a:sym typeface="Playfair Display"/>
            </a:endParaRPr>
          </a:p>
          <a:p>
            <a:pPr indent="-311150" lvl="0" marL="457200" rtl="0" algn="just">
              <a:spcBef>
                <a:spcPts val="0"/>
              </a:spcBef>
              <a:spcAft>
                <a:spcPts val="0"/>
              </a:spcAft>
              <a:buSzPts val="1300"/>
              <a:buFont typeface="Playfair Display"/>
              <a:buChar char="●"/>
            </a:pPr>
            <a:r>
              <a:rPr b="1" lang="es" sz="1300">
                <a:latin typeface="Playfair Display"/>
                <a:ea typeface="Playfair Display"/>
                <a:cs typeface="Playfair Display"/>
                <a:sym typeface="Playfair Display"/>
              </a:rPr>
              <a:t>Synthetic data: </a:t>
            </a:r>
            <a:r>
              <a:rPr lang="es" sz="1300">
                <a:latin typeface="Playfair Display"/>
                <a:ea typeface="Playfair Display"/>
                <a:cs typeface="Playfair Display"/>
                <a:sym typeface="Playfair Display"/>
              </a:rPr>
              <a:t>When data is generated artificially without using real-world images. Synthetic data are often produced by Generative Adversarial Networks</a:t>
            </a:r>
            <a:endParaRPr sz="1300">
              <a:latin typeface="Playfair Display"/>
              <a:ea typeface="Playfair Display"/>
              <a:cs typeface="Playfair Display"/>
              <a:sym typeface="Playfair Display"/>
            </a:endParaRPr>
          </a:p>
          <a:p>
            <a:pPr indent="-311150" lvl="0" marL="457200" rtl="0" algn="just">
              <a:spcBef>
                <a:spcPts val="0"/>
              </a:spcBef>
              <a:spcAft>
                <a:spcPts val="0"/>
              </a:spcAft>
              <a:buSzPts val="1300"/>
              <a:buFont typeface="Playfair Display"/>
              <a:buChar char="●"/>
            </a:pPr>
            <a:r>
              <a:rPr b="1" lang="es" sz="1300">
                <a:latin typeface="Playfair Display"/>
                <a:ea typeface="Playfair Display"/>
                <a:cs typeface="Playfair Display"/>
                <a:sym typeface="Playfair Display"/>
              </a:rPr>
              <a:t>Augmented data: </a:t>
            </a:r>
            <a:r>
              <a:rPr lang="es" sz="1300">
                <a:latin typeface="Playfair Display"/>
                <a:ea typeface="Playfair Display"/>
                <a:cs typeface="Playfair Display"/>
                <a:sym typeface="Playfair Display"/>
              </a:rPr>
              <a:t>Derived from original images with some sort of minor geometric transformations (such as flipping, translation, rotation, or the addition of noise) in order to increase the diversity of the training set</a:t>
            </a:r>
            <a:endParaRPr sz="1300">
              <a:latin typeface="Playfair Display"/>
              <a:ea typeface="Playfair Display"/>
              <a:cs typeface="Playfair Display"/>
              <a:sym typeface="Playfair Display"/>
            </a:endParaRPr>
          </a:p>
        </p:txBody>
      </p:sp>
      <p:pic>
        <p:nvPicPr>
          <p:cNvPr id="206" name="Google Shape;206;p27"/>
          <p:cNvPicPr preferRelativeResize="0"/>
          <p:nvPr/>
        </p:nvPicPr>
        <p:blipFill rotWithShape="1">
          <a:blip r:embed="rId3">
            <a:alphaModFix/>
          </a:blip>
          <a:srcRect b="27646" l="0" r="0" t="32325"/>
          <a:stretch/>
        </p:blipFill>
        <p:spPr>
          <a:xfrm>
            <a:off x="2212275" y="3287050"/>
            <a:ext cx="4719450" cy="11334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